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59"/>
  </p:notesMasterIdLst>
  <p:handoutMasterIdLst>
    <p:handoutMasterId r:id="rId160"/>
  </p:handoutMasterIdLst>
  <p:sldIdLst>
    <p:sldId id="953" r:id="rId2"/>
    <p:sldId id="615" r:id="rId3"/>
    <p:sldId id="1440" r:id="rId4"/>
    <p:sldId id="1467" r:id="rId5"/>
    <p:sldId id="1439" r:id="rId6"/>
    <p:sldId id="1463" r:id="rId7"/>
    <p:sldId id="1437" r:id="rId8"/>
    <p:sldId id="1438" r:id="rId9"/>
    <p:sldId id="616" r:id="rId10"/>
    <p:sldId id="1229" r:id="rId11"/>
    <p:sldId id="1462" r:id="rId12"/>
    <p:sldId id="1459" r:id="rId13"/>
    <p:sldId id="1498" r:id="rId14"/>
    <p:sldId id="1441" r:id="rId15"/>
    <p:sldId id="1469" r:id="rId16"/>
    <p:sldId id="1470" r:id="rId17"/>
    <p:sldId id="1471" r:id="rId18"/>
    <p:sldId id="1472" r:id="rId19"/>
    <p:sldId id="1473" r:id="rId20"/>
    <p:sldId id="1475" r:id="rId21"/>
    <p:sldId id="1476" r:id="rId22"/>
    <p:sldId id="1477" r:id="rId23"/>
    <p:sldId id="1478" r:id="rId24"/>
    <p:sldId id="1479" r:id="rId25"/>
    <p:sldId id="1480" r:id="rId26"/>
    <p:sldId id="1481" r:id="rId27"/>
    <p:sldId id="1482" r:id="rId28"/>
    <p:sldId id="1483" r:id="rId29"/>
    <p:sldId id="1484" r:id="rId30"/>
    <p:sldId id="1485" r:id="rId31"/>
    <p:sldId id="1486" r:id="rId32"/>
    <p:sldId id="1487" r:id="rId33"/>
    <p:sldId id="1488" r:id="rId34"/>
    <p:sldId id="1489" r:id="rId35"/>
    <p:sldId id="1490" r:id="rId36"/>
    <p:sldId id="1387" r:id="rId37"/>
    <p:sldId id="1241" r:id="rId38"/>
    <p:sldId id="1396" r:id="rId39"/>
    <p:sldId id="1397" r:id="rId40"/>
    <p:sldId id="1398" r:id="rId41"/>
    <p:sldId id="1233" r:id="rId42"/>
    <p:sldId id="1499" r:id="rId43"/>
    <p:sldId id="1213" r:id="rId44"/>
    <p:sldId id="1214" r:id="rId45"/>
    <p:sldId id="1215" r:id="rId46"/>
    <p:sldId id="1212" r:id="rId47"/>
    <p:sldId id="1216" r:id="rId48"/>
    <p:sldId id="1217" r:id="rId49"/>
    <p:sldId id="1428" r:id="rId50"/>
    <p:sldId id="1255" r:id="rId51"/>
    <p:sldId id="1491" r:id="rId52"/>
    <p:sldId id="1533" r:id="rId53"/>
    <p:sldId id="1492" r:id="rId54"/>
    <p:sldId id="1493" r:id="rId55"/>
    <p:sldId id="1494" r:id="rId56"/>
    <p:sldId id="1495" r:id="rId57"/>
    <p:sldId id="1532" r:id="rId58"/>
    <p:sldId id="1531" r:id="rId59"/>
    <p:sldId id="1496" r:id="rId60"/>
    <p:sldId id="1497" r:id="rId61"/>
    <p:sldId id="1373" r:id="rId62"/>
    <p:sldId id="1374" r:id="rId63"/>
    <p:sldId id="1388" r:id="rId64"/>
    <p:sldId id="1415" r:id="rId65"/>
    <p:sldId id="1535" r:id="rId66"/>
    <p:sldId id="1536" r:id="rId67"/>
    <p:sldId id="1537" r:id="rId68"/>
    <p:sldId id="1538" r:id="rId69"/>
    <p:sldId id="1539" r:id="rId70"/>
    <p:sldId id="1540" r:id="rId71"/>
    <p:sldId id="1541" r:id="rId72"/>
    <p:sldId id="1543" r:id="rId73"/>
    <p:sldId id="1542" r:id="rId74"/>
    <p:sldId id="1503" r:id="rId75"/>
    <p:sldId id="1504" r:id="rId76"/>
    <p:sldId id="1505" r:id="rId77"/>
    <p:sldId id="1506" r:id="rId78"/>
    <p:sldId id="1507" r:id="rId79"/>
    <p:sldId id="1508" r:id="rId80"/>
    <p:sldId id="1509" r:id="rId81"/>
    <p:sldId id="1510" r:id="rId82"/>
    <p:sldId id="1511" r:id="rId83"/>
    <p:sldId id="1512" r:id="rId84"/>
    <p:sldId id="1513" r:id="rId85"/>
    <p:sldId id="1534" r:id="rId86"/>
    <p:sldId id="1502" r:id="rId87"/>
    <p:sldId id="1410" r:id="rId88"/>
    <p:sldId id="1411" r:id="rId89"/>
    <p:sldId id="1412" r:id="rId90"/>
    <p:sldId id="1413" r:id="rId91"/>
    <p:sldId id="1414" r:id="rId92"/>
    <p:sldId id="1285" r:id="rId93"/>
    <p:sldId id="1286" r:id="rId94"/>
    <p:sldId id="1525" r:id="rId95"/>
    <p:sldId id="1290" r:id="rId96"/>
    <p:sldId id="1291" r:id="rId97"/>
    <p:sldId id="1292" r:id="rId98"/>
    <p:sldId id="1293" r:id="rId99"/>
    <p:sldId id="1294" r:id="rId100"/>
    <p:sldId id="1295" r:id="rId101"/>
    <p:sldId id="1500" r:id="rId102"/>
    <p:sldId id="1297" r:id="rId103"/>
    <p:sldId id="1298" r:id="rId104"/>
    <p:sldId id="1299" r:id="rId105"/>
    <p:sldId id="1300" r:id="rId106"/>
    <p:sldId id="1301" r:id="rId107"/>
    <p:sldId id="1302" r:id="rId108"/>
    <p:sldId id="1303" r:id="rId109"/>
    <p:sldId id="1417" r:id="rId110"/>
    <p:sldId id="1309" r:id="rId111"/>
    <p:sldId id="1310" r:id="rId112"/>
    <p:sldId id="1526" r:id="rId113"/>
    <p:sldId id="1313" r:id="rId114"/>
    <p:sldId id="1314" r:id="rId115"/>
    <p:sldId id="1319" r:id="rId116"/>
    <p:sldId id="1322" r:id="rId117"/>
    <p:sldId id="1323" r:id="rId118"/>
    <p:sldId id="1324" r:id="rId119"/>
    <p:sldId id="1325" r:id="rId120"/>
    <p:sldId id="1326" r:id="rId121"/>
    <p:sldId id="1527" r:id="rId122"/>
    <p:sldId id="1408" r:id="rId123"/>
    <p:sldId id="1405" r:id="rId124"/>
    <p:sldId id="1407" r:id="rId125"/>
    <p:sldId id="1406" r:id="rId126"/>
    <p:sldId id="1342" r:id="rId127"/>
    <p:sldId id="1343" r:id="rId128"/>
    <p:sldId id="1409" r:id="rId129"/>
    <p:sldId id="1546" r:id="rId130"/>
    <p:sldId id="1544" r:id="rId131"/>
    <p:sldId id="1528" r:id="rId132"/>
    <p:sldId id="1399" r:id="rId133"/>
    <p:sldId id="1400" r:id="rId134"/>
    <p:sldId id="1402" r:id="rId135"/>
    <p:sldId id="1403" r:id="rId136"/>
    <p:sldId id="1530" r:id="rId137"/>
    <p:sldId id="1522" r:id="rId138"/>
    <p:sldId id="1523" r:id="rId139"/>
    <p:sldId id="1401" r:id="rId140"/>
    <p:sldId id="1515" r:id="rId141"/>
    <p:sldId id="1524" r:id="rId142"/>
    <p:sldId id="1519" r:id="rId143"/>
    <p:sldId id="1520" r:id="rId144"/>
    <p:sldId id="1545" r:id="rId145"/>
    <p:sldId id="1514" r:id="rId146"/>
    <p:sldId id="1466" r:id="rId147"/>
    <p:sldId id="1443" r:id="rId148"/>
    <p:sldId id="1444" r:id="rId149"/>
    <p:sldId id="1445" r:id="rId150"/>
    <p:sldId id="1446" r:id="rId151"/>
    <p:sldId id="1447" r:id="rId152"/>
    <p:sldId id="1448" r:id="rId153"/>
    <p:sldId id="1464" r:id="rId154"/>
    <p:sldId id="1458" r:id="rId155"/>
    <p:sldId id="1422" r:id="rId156"/>
    <p:sldId id="1404" r:id="rId157"/>
    <p:sldId id="891" r:id="rId158"/>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3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33" autoAdjust="0"/>
  </p:normalViewPr>
  <p:slideViewPr>
    <p:cSldViewPr>
      <p:cViewPr varScale="1">
        <p:scale>
          <a:sx n="69" d="100"/>
          <a:sy n="69" d="100"/>
        </p:scale>
        <p:origin x="696" y="66"/>
      </p:cViewPr>
      <p:guideLst>
        <p:guide orient="horz" pos="2160"/>
        <p:guide pos="384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sorterViewPr>
    <p:cViewPr>
      <p:scale>
        <a:sx n="75" d="100"/>
        <a:sy n="75" d="100"/>
      </p:scale>
      <p:origin x="0" y="-32970"/>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8" Type="http://schemas.openxmlformats.org/officeDocument/2006/relationships/slide" Target="slides/slide104.xml"/><Relationship Id="rId3" Type="http://schemas.openxmlformats.org/officeDocument/2006/relationships/slide" Target="slides/slide88.xml"/><Relationship Id="rId7" Type="http://schemas.openxmlformats.org/officeDocument/2006/relationships/slide" Target="slides/slide103.xml"/><Relationship Id="rId2" Type="http://schemas.openxmlformats.org/officeDocument/2006/relationships/slide" Target="slides/slide71.xml"/><Relationship Id="rId1" Type="http://schemas.openxmlformats.org/officeDocument/2006/relationships/slide" Target="slides/slide70.xml"/><Relationship Id="rId6" Type="http://schemas.openxmlformats.org/officeDocument/2006/relationships/slide" Target="slides/slide102.xml"/><Relationship Id="rId5" Type="http://schemas.openxmlformats.org/officeDocument/2006/relationships/slide" Target="slides/slide100.xml"/><Relationship Id="rId4" Type="http://schemas.openxmlformats.org/officeDocument/2006/relationships/slide" Target="slides/slide89.xml"/><Relationship Id="rId9" Type="http://schemas.openxmlformats.org/officeDocument/2006/relationships/slide" Target="slides/slide1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38A4CAE7-4BD2-4A4D-9D66-012FB0EFCB3D}" type="datetimeFigureOut">
              <a:rPr lang="en-US"/>
              <a:pPr>
                <a:defRPr/>
              </a:pPr>
              <a:t>04-Apr-16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7223ABE0-9A6A-489A-9AB5-DA0E768D610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7"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6150"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6152"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631320-FD19-45D2-BD73-6DF0EC0762F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458788" y="720725"/>
            <a:ext cx="6394450" cy="3597275"/>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9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60937C2-498D-4C88-9508-4B17D9B30410}"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458788" y="720725"/>
            <a:ext cx="6394450" cy="3597275"/>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9AF3C8D-1581-45BF-ACAF-78CA82C69FD2}" type="slidenum">
              <a:rPr lang="en-US" altLang="en-US" smtClean="0">
                <a:solidFill>
                  <a:srgbClr val="000000"/>
                </a:solidFill>
              </a:rPr>
              <a:pPr/>
              <a:t>18</a:t>
            </a:fld>
            <a:endParaRPr lang="en-US" altLang="en-US">
              <a:solidFill>
                <a:srgbClr val="000000"/>
              </a:solidFill>
            </a:endParaRPr>
          </a:p>
        </p:txBody>
      </p:sp>
    </p:spTree>
    <p:extLst>
      <p:ext uri="{BB962C8B-B14F-4D97-AF65-F5344CB8AC3E}">
        <p14:creationId xmlns:p14="http://schemas.microsoft.com/office/powerpoint/2010/main" val="2249888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xfrm>
            <a:off x="458788" y="720725"/>
            <a:ext cx="6394450" cy="3597275"/>
          </a:xfrm>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345F60-58F6-41AF-BE9A-B10FEBB08EEA}" type="slidenum">
              <a:rPr lang="en-US" altLang="en-US" smtClean="0">
                <a:solidFill>
                  <a:srgbClr val="000000"/>
                </a:solidFill>
              </a:rPr>
              <a:pPr/>
              <a:t>139</a:t>
            </a:fld>
            <a:endParaRPr lang="en-US" altLang="en-US">
              <a:solidFill>
                <a:srgbClr val="000000"/>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xfrm>
            <a:off x="458788" y="720725"/>
            <a:ext cx="6394450" cy="3597275"/>
          </a:xfrm>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6032085-B6E1-421B-95E7-98EDE15A0007}" type="slidenum">
              <a:rPr lang="en-US" altLang="en-US" smtClean="0">
                <a:solidFill>
                  <a:srgbClr val="000000"/>
                </a:solidFill>
              </a:rPr>
              <a:pPr/>
              <a:t>155</a:t>
            </a:fld>
            <a:endParaRPr lang="en-US" altLang="en-US">
              <a:solidFill>
                <a:srgbClr val="000000"/>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xfrm>
            <a:off x="458788" y="720725"/>
            <a:ext cx="6394450" cy="3597275"/>
          </a:xfrm>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490C2B-71B4-403B-B887-EC88A7EEDA7B}" type="slidenum">
              <a:rPr lang="en-US" altLang="en-US" smtClean="0">
                <a:solidFill>
                  <a:srgbClr val="000000"/>
                </a:solidFill>
              </a:rPr>
              <a:pPr/>
              <a:t>156</a:t>
            </a:fld>
            <a:endParaRPr lang="en-US" altLang="en-US">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xfrm>
            <a:off x="458788" y="720725"/>
            <a:ext cx="6394450" cy="3597275"/>
          </a:xfrm>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58D519-41AF-437A-BE75-2AB75AA572BB}"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458788" y="720725"/>
            <a:ext cx="6394450" cy="3597275"/>
          </a:xfrm>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1AF45F-A3CC-4A90-BB49-958763AC066C}" type="slidenum">
              <a:rPr lang="en-US" altLang="en-US" smtClean="0">
                <a:solidFill>
                  <a:srgbClr val="000000"/>
                </a:solidFill>
              </a:rPr>
              <a:pPr/>
              <a:t>19</a:t>
            </a:fld>
            <a:endParaRPr lang="en-US" altLang="en-US">
              <a:solidFill>
                <a:srgbClr val="000000"/>
              </a:solidFill>
            </a:endParaRPr>
          </a:p>
        </p:txBody>
      </p:sp>
    </p:spTree>
    <p:extLst>
      <p:ext uri="{BB962C8B-B14F-4D97-AF65-F5344CB8AC3E}">
        <p14:creationId xmlns:p14="http://schemas.microsoft.com/office/powerpoint/2010/main" val="4132364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8788" y="720725"/>
            <a:ext cx="6394450" cy="3597275"/>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E3B9DE7-6A35-412E-BE61-C46FFCFB3D53}" type="slidenum">
              <a:rPr lang="en-US" altLang="en-US" smtClean="0">
                <a:solidFill>
                  <a:srgbClr val="000000"/>
                </a:solidFill>
              </a:rPr>
              <a:pPr/>
              <a:t>20</a:t>
            </a:fld>
            <a:endParaRPr lang="en-US" altLang="en-US">
              <a:solidFill>
                <a:srgbClr val="000000"/>
              </a:solidFill>
            </a:endParaRPr>
          </a:p>
        </p:txBody>
      </p:sp>
    </p:spTree>
    <p:extLst>
      <p:ext uri="{BB962C8B-B14F-4D97-AF65-F5344CB8AC3E}">
        <p14:creationId xmlns:p14="http://schemas.microsoft.com/office/powerpoint/2010/main" val="3488680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458788" y="720725"/>
            <a:ext cx="6394450" cy="3597275"/>
          </a:xfrm>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ACAC38E-98B0-4682-A935-AFAB2C6D06D5}" type="slidenum">
              <a:rPr lang="en-US" altLang="en-US" smtClean="0">
                <a:solidFill>
                  <a:srgbClr val="000000"/>
                </a:solidFill>
              </a:rPr>
              <a:pPr/>
              <a:t>21</a:t>
            </a:fld>
            <a:endParaRPr lang="en-US" altLang="en-US">
              <a:solidFill>
                <a:srgbClr val="000000"/>
              </a:solidFill>
            </a:endParaRPr>
          </a:p>
        </p:txBody>
      </p:sp>
    </p:spTree>
    <p:extLst>
      <p:ext uri="{BB962C8B-B14F-4D97-AF65-F5344CB8AC3E}">
        <p14:creationId xmlns:p14="http://schemas.microsoft.com/office/powerpoint/2010/main" val="2107470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458788" y="720725"/>
            <a:ext cx="6394450" cy="3597275"/>
          </a:xfrm>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444A715-DA20-44F6-B372-99E3868E7D4E}" type="slidenum">
              <a:rPr lang="en-US" altLang="en-US" smtClean="0">
                <a:solidFill>
                  <a:srgbClr val="000000"/>
                </a:solidFill>
              </a:rPr>
              <a:pPr/>
              <a:t>22</a:t>
            </a:fld>
            <a:endParaRPr lang="en-US" altLang="en-US">
              <a:solidFill>
                <a:srgbClr val="000000"/>
              </a:solidFill>
            </a:endParaRPr>
          </a:p>
        </p:txBody>
      </p:sp>
    </p:spTree>
    <p:extLst>
      <p:ext uri="{BB962C8B-B14F-4D97-AF65-F5344CB8AC3E}">
        <p14:creationId xmlns:p14="http://schemas.microsoft.com/office/powerpoint/2010/main" val="977374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8788" y="720725"/>
            <a:ext cx="6394450" cy="3597275"/>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50DB3C-62B1-410E-848E-DC7B34E0C2BD}" type="slidenum">
              <a:rPr lang="en-US" altLang="en-US" smtClean="0">
                <a:solidFill>
                  <a:srgbClr val="000000"/>
                </a:solidFill>
              </a:rPr>
              <a:pPr/>
              <a:t>23</a:t>
            </a:fld>
            <a:endParaRPr lang="en-US" altLang="en-US">
              <a:solidFill>
                <a:srgbClr val="000000"/>
              </a:solidFill>
            </a:endParaRPr>
          </a:p>
        </p:txBody>
      </p:sp>
    </p:spTree>
    <p:extLst>
      <p:ext uri="{BB962C8B-B14F-4D97-AF65-F5344CB8AC3E}">
        <p14:creationId xmlns:p14="http://schemas.microsoft.com/office/powerpoint/2010/main" val="1687255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458788" y="720725"/>
            <a:ext cx="6394450" cy="3597275"/>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D2E191B-5BE6-40C6-8F5E-D187500AA929}" type="slidenum">
              <a:rPr lang="en-US" altLang="en-US" smtClean="0">
                <a:solidFill>
                  <a:srgbClr val="000000"/>
                </a:solidFill>
              </a:rPr>
              <a:pPr/>
              <a:t>24</a:t>
            </a:fld>
            <a:endParaRPr lang="en-US" altLang="en-US">
              <a:solidFill>
                <a:srgbClr val="000000"/>
              </a:solidFill>
            </a:endParaRPr>
          </a:p>
        </p:txBody>
      </p:sp>
    </p:spTree>
    <p:extLst>
      <p:ext uri="{BB962C8B-B14F-4D97-AF65-F5344CB8AC3E}">
        <p14:creationId xmlns:p14="http://schemas.microsoft.com/office/powerpoint/2010/main" val="21809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458788" y="720725"/>
            <a:ext cx="6394450" cy="3597275"/>
          </a:xfrm>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5C6B3F4-0DBA-4844-B24D-3EC7DE329591}" type="slidenum">
              <a:rPr lang="en-US" altLang="en-US" smtClean="0">
                <a:solidFill>
                  <a:srgbClr val="000000"/>
                </a:solidFill>
              </a:rPr>
              <a:pPr/>
              <a:t>25</a:t>
            </a:fld>
            <a:endParaRPr lang="en-US" altLang="en-US">
              <a:solidFill>
                <a:srgbClr val="000000"/>
              </a:solidFill>
            </a:endParaRPr>
          </a:p>
        </p:txBody>
      </p:sp>
    </p:spTree>
    <p:extLst>
      <p:ext uri="{BB962C8B-B14F-4D97-AF65-F5344CB8AC3E}">
        <p14:creationId xmlns:p14="http://schemas.microsoft.com/office/powerpoint/2010/main" val="104066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458788" y="720725"/>
            <a:ext cx="6394450" cy="3597275"/>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21274BA-7BDF-4566-8959-A7FC14F80C22}" type="slidenum">
              <a:rPr lang="en-US" altLang="en-US" smtClean="0">
                <a:solidFill>
                  <a:srgbClr val="000000"/>
                </a:solidFill>
              </a:rPr>
              <a:pPr/>
              <a:t>26</a:t>
            </a:fld>
            <a:endParaRPr lang="en-US" altLang="en-US">
              <a:solidFill>
                <a:srgbClr val="000000"/>
              </a:solidFill>
            </a:endParaRPr>
          </a:p>
        </p:txBody>
      </p:sp>
    </p:spTree>
    <p:extLst>
      <p:ext uri="{BB962C8B-B14F-4D97-AF65-F5344CB8AC3E}">
        <p14:creationId xmlns:p14="http://schemas.microsoft.com/office/powerpoint/2010/main" val="46603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8788" y="720725"/>
            <a:ext cx="6394450" cy="3597275"/>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7A233F4-051F-4471-BECA-3041F1333C57}" type="slidenum">
              <a:rPr lang="en-US" altLang="en-US" smtClean="0">
                <a:solidFill>
                  <a:srgbClr val="000000"/>
                </a:solidFill>
              </a:rPr>
              <a:pPr/>
              <a:t>27</a:t>
            </a:fld>
            <a:endParaRPr lang="en-US" altLang="en-US">
              <a:solidFill>
                <a:srgbClr val="000000"/>
              </a:solidFill>
            </a:endParaRPr>
          </a:p>
        </p:txBody>
      </p:sp>
    </p:spTree>
    <p:extLst>
      <p:ext uri="{BB962C8B-B14F-4D97-AF65-F5344CB8AC3E}">
        <p14:creationId xmlns:p14="http://schemas.microsoft.com/office/powerpoint/2010/main" val="291128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5F611-DC57-4BB3-8059-6A4F670659F7}" type="slidenum">
              <a:rPr lang="en-US" altLang="en-US" sz="1300" smtClean="0"/>
              <a:pPr>
                <a:spcBef>
                  <a:spcPct val="0"/>
                </a:spcBef>
                <a:buClrTx/>
                <a:buFontTx/>
                <a:buNone/>
              </a:pPr>
              <a:t>2</a:t>
            </a:fld>
            <a:endParaRPr lang="en-US" altLang="en-US" sz="1300"/>
          </a:p>
        </p:txBody>
      </p:sp>
      <p:sp>
        <p:nvSpPr>
          <p:cNvPr id="14339"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14340"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458788" y="720725"/>
            <a:ext cx="6394450" cy="3597275"/>
          </a:xfrm>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BC39E86-17E6-4500-B4C9-72935F8207DE}" type="slidenum">
              <a:rPr lang="en-US" altLang="en-US" smtClean="0">
                <a:solidFill>
                  <a:srgbClr val="000000"/>
                </a:solidFill>
              </a:rPr>
              <a:pPr/>
              <a:t>28</a:t>
            </a:fld>
            <a:endParaRPr lang="en-US" altLang="en-US">
              <a:solidFill>
                <a:srgbClr val="000000"/>
              </a:solidFill>
            </a:endParaRPr>
          </a:p>
        </p:txBody>
      </p:sp>
    </p:spTree>
    <p:extLst>
      <p:ext uri="{BB962C8B-B14F-4D97-AF65-F5344CB8AC3E}">
        <p14:creationId xmlns:p14="http://schemas.microsoft.com/office/powerpoint/2010/main" val="322856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58788" y="720725"/>
            <a:ext cx="6394450" cy="3597275"/>
          </a:xfrm>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0DF7CA7-F30A-4E55-A385-7C2314A92AC4}" type="slidenum">
              <a:rPr lang="en-US" altLang="en-US" smtClean="0">
                <a:solidFill>
                  <a:srgbClr val="000000"/>
                </a:solidFill>
              </a:rPr>
              <a:pPr/>
              <a:t>29</a:t>
            </a:fld>
            <a:endParaRPr lang="en-US" altLang="en-US">
              <a:solidFill>
                <a:srgbClr val="000000"/>
              </a:solidFill>
            </a:endParaRPr>
          </a:p>
        </p:txBody>
      </p:sp>
    </p:spTree>
    <p:extLst>
      <p:ext uri="{BB962C8B-B14F-4D97-AF65-F5344CB8AC3E}">
        <p14:creationId xmlns:p14="http://schemas.microsoft.com/office/powerpoint/2010/main" val="3739949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458788" y="720725"/>
            <a:ext cx="6394450" cy="3597275"/>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7E77E20-0CD7-4AFE-A84E-2FAEF1DC7477}" type="slidenum">
              <a:rPr lang="en-US" altLang="en-US" smtClean="0">
                <a:solidFill>
                  <a:srgbClr val="000000"/>
                </a:solidFill>
              </a:rPr>
              <a:pPr/>
              <a:t>30</a:t>
            </a:fld>
            <a:endParaRPr lang="en-US" altLang="en-US">
              <a:solidFill>
                <a:srgbClr val="000000"/>
              </a:solidFill>
            </a:endParaRPr>
          </a:p>
        </p:txBody>
      </p:sp>
    </p:spTree>
    <p:extLst>
      <p:ext uri="{BB962C8B-B14F-4D97-AF65-F5344CB8AC3E}">
        <p14:creationId xmlns:p14="http://schemas.microsoft.com/office/powerpoint/2010/main" val="268390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458788" y="720725"/>
            <a:ext cx="6394450" cy="3597275"/>
          </a:xfrm>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2208F19-8EB0-4E58-841B-033528960C07}" type="slidenum">
              <a:rPr lang="en-US" altLang="en-US" smtClean="0">
                <a:solidFill>
                  <a:srgbClr val="000000"/>
                </a:solidFill>
              </a:rPr>
              <a:pPr/>
              <a:t>31</a:t>
            </a:fld>
            <a:endParaRPr lang="en-US" altLang="en-US">
              <a:solidFill>
                <a:srgbClr val="000000"/>
              </a:solidFill>
            </a:endParaRPr>
          </a:p>
        </p:txBody>
      </p:sp>
    </p:spTree>
    <p:extLst>
      <p:ext uri="{BB962C8B-B14F-4D97-AF65-F5344CB8AC3E}">
        <p14:creationId xmlns:p14="http://schemas.microsoft.com/office/powerpoint/2010/main" val="355676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458788" y="720725"/>
            <a:ext cx="6394450" cy="3597275"/>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6819AB3-DFA5-4D0B-A14C-6E318A70E5D8}" type="slidenum">
              <a:rPr lang="en-US" altLang="en-US" smtClean="0">
                <a:solidFill>
                  <a:srgbClr val="000000"/>
                </a:solidFill>
              </a:rPr>
              <a:pPr/>
              <a:t>32</a:t>
            </a:fld>
            <a:endParaRPr lang="en-US" altLang="en-US">
              <a:solidFill>
                <a:srgbClr val="000000"/>
              </a:solidFill>
            </a:endParaRPr>
          </a:p>
        </p:txBody>
      </p:sp>
    </p:spTree>
    <p:extLst>
      <p:ext uri="{BB962C8B-B14F-4D97-AF65-F5344CB8AC3E}">
        <p14:creationId xmlns:p14="http://schemas.microsoft.com/office/powerpoint/2010/main" val="339848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458788" y="720725"/>
            <a:ext cx="6394450" cy="3597275"/>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CC33404-36A3-4CF5-B006-29924E53E081}" type="slidenum">
              <a:rPr lang="en-US" altLang="en-US" smtClean="0">
                <a:solidFill>
                  <a:srgbClr val="000000"/>
                </a:solidFill>
              </a:rPr>
              <a:pPr/>
              <a:t>33</a:t>
            </a:fld>
            <a:endParaRPr lang="en-US" altLang="en-US">
              <a:solidFill>
                <a:srgbClr val="000000"/>
              </a:solidFill>
            </a:endParaRPr>
          </a:p>
        </p:txBody>
      </p:sp>
    </p:spTree>
    <p:extLst>
      <p:ext uri="{BB962C8B-B14F-4D97-AF65-F5344CB8AC3E}">
        <p14:creationId xmlns:p14="http://schemas.microsoft.com/office/powerpoint/2010/main" val="1129158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458788" y="720725"/>
            <a:ext cx="6394450" cy="3597275"/>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0299FF6-F712-409F-92DC-E5531873CC22}" type="slidenum">
              <a:rPr lang="en-US" altLang="en-US" smtClean="0">
                <a:solidFill>
                  <a:srgbClr val="000000"/>
                </a:solidFill>
              </a:rPr>
              <a:pPr/>
              <a:t>34</a:t>
            </a:fld>
            <a:endParaRPr lang="en-US" altLang="en-US">
              <a:solidFill>
                <a:srgbClr val="000000"/>
              </a:solidFill>
            </a:endParaRPr>
          </a:p>
        </p:txBody>
      </p:sp>
    </p:spTree>
    <p:extLst>
      <p:ext uri="{BB962C8B-B14F-4D97-AF65-F5344CB8AC3E}">
        <p14:creationId xmlns:p14="http://schemas.microsoft.com/office/powerpoint/2010/main" val="2978624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458788" y="720725"/>
            <a:ext cx="6394450" cy="3597275"/>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1B17B18-9C7C-4417-A30F-2C70132397BE}" type="slidenum">
              <a:rPr lang="en-US" altLang="en-US" smtClean="0">
                <a:solidFill>
                  <a:srgbClr val="000000"/>
                </a:solidFill>
              </a:rPr>
              <a:pPr/>
              <a:t>35</a:t>
            </a:fld>
            <a:endParaRPr lang="en-US" altLang="en-US">
              <a:solidFill>
                <a:srgbClr val="000000"/>
              </a:solidFill>
            </a:endParaRPr>
          </a:p>
        </p:txBody>
      </p:sp>
    </p:spTree>
    <p:extLst>
      <p:ext uri="{BB962C8B-B14F-4D97-AF65-F5344CB8AC3E}">
        <p14:creationId xmlns:p14="http://schemas.microsoft.com/office/powerpoint/2010/main" val="240926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8788" y="720725"/>
            <a:ext cx="6394450" cy="3597275"/>
          </a:xfrm>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3642359-7140-4B92-B4CD-A01511A2A4B4}" type="slidenum">
              <a:rPr lang="en-US" altLang="en-US" smtClean="0">
                <a:solidFill>
                  <a:srgbClr val="000000"/>
                </a:solidFill>
              </a:rPr>
              <a:pPr/>
              <a:t>36</a:t>
            </a:fld>
            <a:endParaRPr lang="en-US" altLang="en-US">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458788" y="720725"/>
            <a:ext cx="6394450" cy="3597275"/>
          </a:xfrm>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24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F6ABA99-D916-411E-8D0B-672458DC1AB8}" type="slidenum">
              <a:rPr lang="en-US" altLang="en-US" smtClean="0">
                <a:solidFill>
                  <a:srgbClr val="000000"/>
                </a:solidFill>
              </a:rPr>
              <a:pPr/>
              <a:t>37</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458788" y="720725"/>
            <a:ext cx="6394450" cy="3597275"/>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095FD48-CD36-4C9D-9D9A-3CE8183EA612}"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1118433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458788" y="720725"/>
            <a:ext cx="6394450" cy="3597275"/>
          </a:xfrm>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85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5A02A04-2B29-4633-9B36-BBF80B8AC952}" type="slidenum">
              <a:rPr lang="en-US" altLang="en-US" smtClean="0">
                <a:solidFill>
                  <a:srgbClr val="000000"/>
                </a:solidFill>
              </a:rPr>
              <a:pPr/>
              <a:t>38</a:t>
            </a:fld>
            <a:endParaRPr lang="en-US" altLang="en-US">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458788" y="720725"/>
            <a:ext cx="6394450" cy="3597275"/>
          </a:xfrm>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05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DF9EA0A-961F-421B-97A3-9641DEA33D03}" type="slidenum">
              <a:rPr lang="en-US" altLang="en-US" smtClean="0">
                <a:solidFill>
                  <a:srgbClr val="000000"/>
                </a:solidFill>
              </a:rPr>
              <a:pPr/>
              <a:t>39</a:t>
            </a:fld>
            <a:endParaRPr lang="en-US" altLang="en-US">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458788" y="720725"/>
            <a:ext cx="6394450" cy="3597275"/>
          </a:xfrm>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2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6228B3D-A110-4157-95A9-2940EFE4606C}" type="slidenum">
              <a:rPr lang="en-US" altLang="en-US" smtClean="0">
                <a:solidFill>
                  <a:srgbClr val="000000"/>
                </a:solidFill>
              </a:rPr>
              <a:pPr/>
              <a:t>40</a:t>
            </a:fld>
            <a:endParaRPr lang="en-US" alt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458788" y="720725"/>
            <a:ext cx="6394450" cy="3597275"/>
          </a:xfrm>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4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9AD9A38-42C4-4B65-BF9D-269355DA66AF}" type="slidenum">
              <a:rPr lang="en-US" altLang="en-US" smtClean="0">
                <a:solidFill>
                  <a:srgbClr val="000000"/>
                </a:solidFill>
              </a:rPr>
              <a:pPr/>
              <a:t>41</a:t>
            </a:fld>
            <a:endParaRPr lang="en-US" altLang="en-US">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458788" y="720725"/>
            <a:ext cx="6394450" cy="3597275"/>
          </a:xfrm>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6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45F43-47EB-494B-BA6C-4A13368BA56A}" type="slidenum">
              <a:rPr lang="en-US" altLang="en-US" smtClean="0">
                <a:solidFill>
                  <a:srgbClr val="000000"/>
                </a:solidFill>
              </a:rPr>
              <a:pPr/>
              <a:t>43</a:t>
            </a:fld>
            <a:endParaRPr lang="en-US" altLang="en-US">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458788" y="720725"/>
            <a:ext cx="6394450" cy="3597275"/>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433BFBB-E985-4DD1-B0D6-CE627B2FFDBC}" type="slidenum">
              <a:rPr lang="en-US" altLang="en-US" smtClean="0">
                <a:solidFill>
                  <a:srgbClr val="000000"/>
                </a:solidFill>
              </a:rPr>
              <a:pPr/>
              <a:t>44</a:t>
            </a:fld>
            <a:endParaRPr lang="en-US" altLang="en-US">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458788" y="720725"/>
            <a:ext cx="6394450" cy="3597275"/>
          </a:xfrm>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0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26A8ED8-8397-4F9B-B304-C29D947BB75B}" type="slidenum">
              <a:rPr lang="en-US" altLang="en-US" smtClean="0">
                <a:solidFill>
                  <a:srgbClr val="000000"/>
                </a:solidFill>
              </a:rPr>
              <a:pPr/>
              <a:t>45</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xfrm>
            <a:off x="458788" y="720725"/>
            <a:ext cx="6394450" cy="3597275"/>
          </a:xfrm>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2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20E32A-BACE-4052-BDE5-4E1BF3B673AD}" type="slidenum">
              <a:rPr lang="en-US" altLang="en-US" smtClean="0">
                <a:solidFill>
                  <a:srgbClr val="000000"/>
                </a:solidFill>
              </a:rPr>
              <a:pPr/>
              <a:t>46</a:t>
            </a:fld>
            <a:endParaRPr lang="en-US" altLang="en-US">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458788" y="720725"/>
            <a:ext cx="6394450" cy="3597275"/>
          </a:xfrm>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0EFC1E-24D9-4B2F-9B61-A378DD3A8907}" type="slidenum">
              <a:rPr lang="en-US" altLang="en-US" smtClean="0">
                <a:solidFill>
                  <a:srgbClr val="000000"/>
                </a:solidFill>
              </a:rPr>
              <a:pPr/>
              <a:t>47</a:t>
            </a:fld>
            <a:endParaRPr lang="en-US" altLang="en-US">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458788" y="720725"/>
            <a:ext cx="6394450" cy="3597275"/>
          </a:xfrm>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6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166B353-94F6-43C8-ADAC-0EB2E88C628B}" type="slidenum">
              <a:rPr lang="en-US" altLang="en-US" smtClean="0">
                <a:solidFill>
                  <a:srgbClr val="000000"/>
                </a:solidFill>
              </a:rPr>
              <a:pPr/>
              <a:t>48</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087730-08E5-455C-ABD1-A414755AC8F8}" type="slidenum">
              <a:rPr lang="en-US" altLang="en-US" sz="1300" smtClean="0"/>
              <a:pPr>
                <a:spcBef>
                  <a:spcPct val="0"/>
                </a:spcBef>
                <a:buClrTx/>
                <a:buFontTx/>
                <a:buNone/>
              </a:pPr>
              <a:t>9</a:t>
            </a:fld>
            <a:endParaRPr lang="en-US" altLang="en-US" sz="1300"/>
          </a:p>
        </p:txBody>
      </p:sp>
      <p:sp>
        <p:nvSpPr>
          <p:cNvPr id="16387"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80E4282-5A5E-4092-9E2D-0AB9C06E4A19}"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p:cNvSpPr>
            <a:spLocks noGrp="1" noRot="1" noChangeAspect="1" noChangeArrowheads="1" noTextEdit="1"/>
          </p:cNvSpPr>
          <p:nvPr>
            <p:ph type="sldImg"/>
          </p:nvPr>
        </p:nvSpPr>
        <p:spPr>
          <a:xfrm>
            <a:off x="457200" y="720725"/>
            <a:ext cx="6400800" cy="3600450"/>
          </a:xfrm>
          <a:solidFill>
            <a:srgbClr val="FFFFFF"/>
          </a:solidFill>
          <a:ln/>
        </p:spPr>
      </p:sp>
      <p:sp>
        <p:nvSpPr>
          <p:cNvPr id="16392"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458788" y="720725"/>
            <a:ext cx="6394450" cy="3597275"/>
          </a:xfrm>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9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A0D78FE-C1A5-428D-90BF-449A4EBF6EA9}" type="slidenum">
              <a:rPr lang="en-US" altLang="en-US" smtClean="0">
                <a:solidFill>
                  <a:srgbClr val="000000"/>
                </a:solidFill>
              </a:rPr>
              <a:pPr/>
              <a:t>49</a:t>
            </a:fld>
            <a:endParaRPr lang="en-US" alt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458788" y="720725"/>
            <a:ext cx="6394450" cy="3597275"/>
          </a:xfrm>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8C2027-429F-4A65-99D5-40F7B839192B}" type="slidenum">
              <a:rPr lang="en-US" altLang="en-US" smtClean="0">
                <a:solidFill>
                  <a:srgbClr val="000000"/>
                </a:solidFill>
              </a:rPr>
              <a:pPr/>
              <a:t>50</a:t>
            </a:fld>
            <a:endParaRPr lang="en-US" alt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xfrm>
            <a:off x="458788" y="720725"/>
            <a:ext cx="6394450" cy="3597275"/>
          </a:xfrm>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1E4508-2436-4F4B-8ABB-EA596D6A4E4F}" type="slidenum">
              <a:rPr lang="en-US" altLang="en-US" smtClean="0">
                <a:solidFill>
                  <a:srgbClr val="000000"/>
                </a:solidFill>
              </a:rPr>
              <a:pPr/>
              <a:t>52</a:t>
            </a:fld>
            <a:endParaRPr lang="en-US" altLang="en-US">
              <a:solidFill>
                <a:srgbClr val="000000"/>
              </a:solidFill>
            </a:endParaRPr>
          </a:p>
        </p:txBody>
      </p:sp>
    </p:spTree>
    <p:extLst>
      <p:ext uri="{BB962C8B-B14F-4D97-AF65-F5344CB8AC3E}">
        <p14:creationId xmlns:p14="http://schemas.microsoft.com/office/powerpoint/2010/main" val="2962928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xfrm>
            <a:off x="458788" y="720725"/>
            <a:ext cx="6394450" cy="3597275"/>
          </a:xfrm>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http://www.isbsg.org/ISBSGnew.nsf/WebPages/AC308EF2C87A3A2BCA25745F002CAE29</a:t>
            </a: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5460CE3-F1A5-416C-A017-6E2240452AE8}" type="slidenum">
              <a:rPr lang="en-US" altLang="en-US" smtClean="0">
                <a:solidFill>
                  <a:srgbClr val="000000"/>
                </a:solidFill>
              </a:rPr>
              <a:pPr/>
              <a:t>57</a:t>
            </a:fld>
            <a:endParaRPr lang="en-US" altLang="en-US">
              <a:solidFill>
                <a:srgbClr val="000000"/>
              </a:solidFill>
            </a:endParaRPr>
          </a:p>
        </p:txBody>
      </p:sp>
    </p:spTree>
    <p:extLst>
      <p:ext uri="{BB962C8B-B14F-4D97-AF65-F5344CB8AC3E}">
        <p14:creationId xmlns:p14="http://schemas.microsoft.com/office/powerpoint/2010/main" val="400519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458788" y="720725"/>
            <a:ext cx="6394450" cy="3597275"/>
          </a:xfrm>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8C2027-429F-4A65-99D5-40F7B839192B}" type="slidenum">
              <a:rPr lang="en-US" altLang="en-US" smtClean="0">
                <a:solidFill>
                  <a:srgbClr val="000000"/>
                </a:solidFill>
              </a:rPr>
              <a:pPr/>
              <a:t>58</a:t>
            </a:fld>
            <a:endParaRPr lang="en-US" altLang="en-US">
              <a:solidFill>
                <a:srgbClr val="000000"/>
              </a:solidFill>
            </a:endParaRPr>
          </a:p>
        </p:txBody>
      </p:sp>
    </p:spTree>
    <p:extLst>
      <p:ext uri="{BB962C8B-B14F-4D97-AF65-F5344CB8AC3E}">
        <p14:creationId xmlns:p14="http://schemas.microsoft.com/office/powerpoint/2010/main" val="2184090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458788" y="720725"/>
            <a:ext cx="6394450" cy="3597275"/>
          </a:xfrm>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5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06AAFB6-364A-4179-B677-D637BFDFAEF7}" type="slidenum">
              <a:rPr lang="en-US" altLang="en-US" smtClean="0">
                <a:solidFill>
                  <a:srgbClr val="000000"/>
                </a:solidFill>
              </a:rPr>
              <a:pPr/>
              <a:t>61</a:t>
            </a:fld>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458788" y="720725"/>
            <a:ext cx="6394450" cy="3597275"/>
          </a:xfrm>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3FBDD77-B612-4018-8F3C-12695C314241}" type="slidenum">
              <a:rPr lang="en-US" altLang="en-US" smtClean="0">
                <a:solidFill>
                  <a:srgbClr val="000000"/>
                </a:solidFill>
              </a:rPr>
              <a:pPr/>
              <a:t>62</a:t>
            </a:fld>
            <a:endParaRPr lang="en-US" altLang="en-US">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xfrm>
            <a:off x="458788" y="720725"/>
            <a:ext cx="6394450" cy="3597275"/>
          </a:xfrm>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C65275-7EBA-4E3E-BEED-C23D0A1A477C}" type="slidenum">
              <a:rPr lang="en-US" altLang="en-US" smtClean="0">
                <a:solidFill>
                  <a:srgbClr val="000000"/>
                </a:solidFill>
              </a:rPr>
              <a:pPr/>
              <a:t>63</a:t>
            </a:fld>
            <a:endParaRPr lang="en-US"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458788" y="720725"/>
            <a:ext cx="6394450" cy="3597275"/>
          </a:xfrm>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37CD10C-8A8B-4BC9-9E3A-DB87CCF8C3BB}" type="slidenum">
              <a:rPr lang="en-US" altLang="en-US" smtClean="0">
                <a:solidFill>
                  <a:srgbClr val="000000"/>
                </a:solidFill>
              </a:rPr>
              <a:pPr/>
              <a:t>64</a:t>
            </a:fld>
            <a:endParaRPr lang="en-US" altLang="en-US">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458788" y="720725"/>
            <a:ext cx="6394450" cy="3597275"/>
          </a:xfrm>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182E3EB-85C4-43D3-AEEC-0D35D5835452}" type="slidenum">
              <a:rPr lang="en-US" altLang="en-US" smtClean="0">
                <a:solidFill>
                  <a:srgbClr val="000000"/>
                </a:solidFill>
              </a:rPr>
              <a:pPr/>
              <a:t>65</a:t>
            </a:fld>
            <a:endParaRPr lang="en-US" altLang="en-US">
              <a:solidFill>
                <a:srgbClr val="000000"/>
              </a:solidFill>
            </a:endParaRPr>
          </a:p>
        </p:txBody>
      </p:sp>
    </p:spTree>
    <p:extLst>
      <p:ext uri="{BB962C8B-B14F-4D97-AF65-F5344CB8AC3E}">
        <p14:creationId xmlns:p14="http://schemas.microsoft.com/office/powerpoint/2010/main" val="405692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4450" cy="3597275"/>
          </a:xfrm>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4CDC9E7-7915-41D1-8811-AE649E834EF4}" type="slidenum">
              <a:rPr lang="en-US" altLang="en-US" smtClean="0">
                <a:solidFill>
                  <a:srgbClr val="000000"/>
                </a:solidFill>
              </a:rPr>
              <a:pPr/>
              <a:t>10</a:t>
            </a:fld>
            <a:endParaRPr lang="en-US" altLang="en-US">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xfrm>
            <a:off x="458788" y="720725"/>
            <a:ext cx="6394450" cy="3597275"/>
          </a:xfrm>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F4F06F7-39C0-4C57-AE87-D87B121EB895}" type="slidenum">
              <a:rPr lang="en-US" altLang="en-US" smtClean="0">
                <a:solidFill>
                  <a:srgbClr val="000000"/>
                </a:solidFill>
              </a:rPr>
              <a:pPr/>
              <a:t>66</a:t>
            </a:fld>
            <a:endParaRPr lang="en-US" altLang="en-US">
              <a:solidFill>
                <a:srgbClr val="000000"/>
              </a:solidFill>
            </a:endParaRPr>
          </a:p>
        </p:txBody>
      </p:sp>
    </p:spTree>
    <p:extLst>
      <p:ext uri="{BB962C8B-B14F-4D97-AF65-F5344CB8AC3E}">
        <p14:creationId xmlns:p14="http://schemas.microsoft.com/office/powerpoint/2010/main" val="8653651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D42E4EE-2A31-4AFB-AA2B-8C0DA8A63CF4}" type="slidenum">
              <a:rPr lang="en-US" altLang="en-US" smtClean="0">
                <a:solidFill>
                  <a:srgbClr val="000000"/>
                </a:solidFill>
              </a:rPr>
              <a:pPr/>
              <a:t>67</a:t>
            </a:fld>
            <a:endParaRPr lang="en-US" altLang="en-US">
              <a:solidFill>
                <a:srgbClr val="000000"/>
              </a:solidFill>
            </a:endParaRPr>
          </a:p>
        </p:txBody>
      </p:sp>
      <p:sp>
        <p:nvSpPr>
          <p:cNvPr id="167939" name="Rectangle 2"/>
          <p:cNvSpPr>
            <a:spLocks noGrp="1" noRot="1" noChangeAspect="1" noChangeArrowheads="1" noTextEdit="1"/>
          </p:cNvSpPr>
          <p:nvPr>
            <p:ph type="sldImg"/>
          </p:nvPr>
        </p:nvSpPr>
        <p:spPr>
          <a:xfrm>
            <a:off x="458788" y="720725"/>
            <a:ext cx="6394450" cy="3597275"/>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9498197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C5E5513-068C-4081-9CA8-0C3F86203299}" type="slidenum">
              <a:rPr lang="en-US" altLang="en-US" smtClean="0">
                <a:solidFill>
                  <a:srgbClr val="000000"/>
                </a:solidFill>
              </a:rPr>
              <a:pPr/>
              <a:t>68</a:t>
            </a:fld>
            <a:endParaRPr lang="en-US" altLang="en-US">
              <a:solidFill>
                <a:srgbClr val="000000"/>
              </a:solidFill>
            </a:endParaRPr>
          </a:p>
        </p:txBody>
      </p:sp>
      <p:sp>
        <p:nvSpPr>
          <p:cNvPr id="178179" name="Rectangle 2"/>
          <p:cNvSpPr>
            <a:spLocks noGrp="1" noRot="1" noChangeAspect="1" noChangeArrowheads="1" noTextEdit="1"/>
          </p:cNvSpPr>
          <p:nvPr>
            <p:ph type="sldImg"/>
          </p:nvPr>
        </p:nvSpPr>
        <p:spPr>
          <a:xfrm>
            <a:off x="458788" y="720725"/>
            <a:ext cx="6394450" cy="3597275"/>
          </a:xfrm>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840483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BC83A99-EFCB-4130-B942-EFFE142ED801}" type="slidenum">
              <a:rPr lang="en-US" altLang="en-US" smtClean="0">
                <a:solidFill>
                  <a:srgbClr val="000000"/>
                </a:solidFill>
              </a:rPr>
              <a:pPr/>
              <a:t>69</a:t>
            </a:fld>
            <a:endParaRPr lang="en-US" altLang="en-US">
              <a:solidFill>
                <a:srgbClr val="000000"/>
              </a:solidFill>
            </a:endParaRPr>
          </a:p>
        </p:txBody>
      </p:sp>
      <p:sp>
        <p:nvSpPr>
          <p:cNvPr id="182275" name="Rectangle 2"/>
          <p:cNvSpPr>
            <a:spLocks noGrp="1" noRot="1" noChangeAspect="1" noChangeArrowheads="1" noTextEdit="1"/>
          </p:cNvSpPr>
          <p:nvPr>
            <p:ph type="sldImg"/>
          </p:nvPr>
        </p:nvSpPr>
        <p:spPr>
          <a:xfrm>
            <a:off x="458788" y="720725"/>
            <a:ext cx="6394450" cy="3597275"/>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6868131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FF18BE3-CE1A-4862-9DD9-BC548DB80C14}" type="slidenum">
              <a:rPr lang="en-US" altLang="en-US" smtClean="0">
                <a:solidFill>
                  <a:srgbClr val="000000"/>
                </a:solidFill>
              </a:rPr>
              <a:pPr/>
              <a:t>70</a:t>
            </a:fld>
            <a:endParaRPr lang="en-US" altLang="en-US">
              <a:solidFill>
                <a:srgbClr val="000000"/>
              </a:solidFill>
            </a:endParaRPr>
          </a:p>
        </p:txBody>
      </p:sp>
      <p:sp>
        <p:nvSpPr>
          <p:cNvPr id="184323" name="Rectangle 2"/>
          <p:cNvSpPr>
            <a:spLocks noGrp="1" noRot="1" noChangeAspect="1" noChangeArrowheads="1" noTextEdit="1"/>
          </p:cNvSpPr>
          <p:nvPr>
            <p:ph type="sldImg"/>
          </p:nvPr>
        </p:nvSpPr>
        <p:spPr>
          <a:xfrm>
            <a:off x="458788" y="720725"/>
            <a:ext cx="6394450" cy="3597275"/>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4134913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57A2FD2-0DAC-44CF-9335-763C25A018F7}" type="slidenum">
              <a:rPr lang="en-US" altLang="en-US" smtClean="0">
                <a:solidFill>
                  <a:srgbClr val="000000"/>
                </a:solidFill>
              </a:rPr>
              <a:pPr/>
              <a:t>71</a:t>
            </a:fld>
            <a:endParaRPr lang="en-US" altLang="en-US">
              <a:solidFill>
                <a:srgbClr val="000000"/>
              </a:solidFill>
            </a:endParaRPr>
          </a:p>
        </p:txBody>
      </p:sp>
      <p:sp>
        <p:nvSpPr>
          <p:cNvPr id="188419" name="Rectangle 2"/>
          <p:cNvSpPr>
            <a:spLocks noGrp="1" noRot="1" noChangeAspect="1" noChangeArrowheads="1" noTextEdit="1"/>
          </p:cNvSpPr>
          <p:nvPr>
            <p:ph type="sldImg"/>
          </p:nvPr>
        </p:nvSpPr>
        <p:spPr>
          <a:xfrm>
            <a:off x="458788" y="720725"/>
            <a:ext cx="6394450" cy="3597275"/>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2476796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BA3D54F-0C7B-47FF-8666-A18363BC5E98}" type="slidenum">
              <a:rPr lang="en-US" altLang="en-US" smtClean="0">
                <a:solidFill>
                  <a:srgbClr val="000000"/>
                </a:solidFill>
              </a:rPr>
              <a:pPr/>
              <a:t>72</a:t>
            </a:fld>
            <a:endParaRPr lang="en-US" altLang="en-US">
              <a:solidFill>
                <a:srgbClr val="000000"/>
              </a:solidFill>
            </a:endParaRPr>
          </a:p>
        </p:txBody>
      </p:sp>
      <p:sp>
        <p:nvSpPr>
          <p:cNvPr id="206851" name="Rectangle 2"/>
          <p:cNvSpPr>
            <a:spLocks noGrp="1" noRot="1" noChangeAspect="1" noChangeArrowheads="1" noTextEdit="1"/>
          </p:cNvSpPr>
          <p:nvPr>
            <p:ph type="sldImg"/>
          </p:nvPr>
        </p:nvSpPr>
        <p:spPr>
          <a:xfrm>
            <a:off x="458788" y="720725"/>
            <a:ext cx="6394450" cy="3597275"/>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extLst>
      <p:ext uri="{BB962C8B-B14F-4D97-AF65-F5344CB8AC3E}">
        <p14:creationId xmlns:p14="http://schemas.microsoft.com/office/powerpoint/2010/main" val="3771169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xfrm>
            <a:off x="458788" y="720725"/>
            <a:ext cx="6394450" cy="3597275"/>
          </a:xfrm>
          <a:ln/>
        </p:spPr>
      </p:sp>
      <p:sp>
        <p:nvSpPr>
          <p:cNvPr id="210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57726D3-BC24-4BD9-A1AE-4132EAF4B85E}" type="slidenum">
              <a:rPr lang="en-US" altLang="en-US" smtClean="0">
                <a:solidFill>
                  <a:srgbClr val="000000"/>
                </a:solidFill>
              </a:rPr>
              <a:pPr/>
              <a:t>87</a:t>
            </a:fld>
            <a:endParaRPr lang="en-US" altLang="en-US">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474608C-2860-4803-BAAA-71C41DB56F23}" type="slidenum">
              <a:rPr lang="en-US" altLang="en-US" smtClean="0">
                <a:solidFill>
                  <a:srgbClr val="000000"/>
                </a:solidFill>
              </a:rPr>
              <a:pPr/>
              <a:t>88</a:t>
            </a:fld>
            <a:endParaRPr lang="en-US" altLang="en-US">
              <a:solidFill>
                <a:srgbClr val="000000"/>
              </a:solidFill>
            </a:endParaRPr>
          </a:p>
        </p:txBody>
      </p:sp>
      <p:sp>
        <p:nvSpPr>
          <p:cNvPr id="212995" name="Rectangle 2"/>
          <p:cNvSpPr>
            <a:spLocks noGrp="1" noRot="1" noChangeAspect="1" noChangeArrowheads="1" noTextEdit="1"/>
          </p:cNvSpPr>
          <p:nvPr>
            <p:ph type="sldImg"/>
          </p:nvPr>
        </p:nvSpPr>
        <p:spPr>
          <a:xfrm>
            <a:off x="458788" y="720725"/>
            <a:ext cx="6394450" cy="3597275"/>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FD0965-18EE-45F6-A0C0-82DE1C08E705}" type="slidenum">
              <a:rPr lang="en-US" altLang="en-US" smtClean="0">
                <a:solidFill>
                  <a:srgbClr val="000000"/>
                </a:solidFill>
              </a:rPr>
              <a:pPr/>
              <a:t>89</a:t>
            </a:fld>
            <a:endParaRPr lang="en-US" altLang="en-US">
              <a:solidFill>
                <a:srgbClr val="000000"/>
              </a:solidFill>
            </a:endParaRPr>
          </a:p>
        </p:txBody>
      </p:sp>
      <p:sp>
        <p:nvSpPr>
          <p:cNvPr id="215043" name="Rectangle 2"/>
          <p:cNvSpPr>
            <a:spLocks noGrp="1" noRot="1" noChangeAspect="1" noChangeArrowheads="1" noTextEdit="1"/>
          </p:cNvSpPr>
          <p:nvPr>
            <p:ph type="sldImg"/>
          </p:nvPr>
        </p:nvSpPr>
        <p:spPr>
          <a:xfrm>
            <a:off x="458788" y="720725"/>
            <a:ext cx="6394450" cy="3597275"/>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458788" y="720725"/>
            <a:ext cx="6394450" cy="3597275"/>
          </a:xfrm>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B6EE535-FC2B-4F54-9FC9-A33F646FD378}" type="slidenum">
              <a:rPr lang="en-US" altLang="en-US" smtClean="0">
                <a:solidFill>
                  <a:srgbClr val="000000"/>
                </a:solidFill>
              </a:rPr>
              <a:pPr/>
              <a:t>13</a:t>
            </a:fld>
            <a:endParaRPr lang="en-US" altLang="en-US">
              <a:solidFill>
                <a:srgbClr val="000000"/>
              </a:solidFill>
            </a:endParaRPr>
          </a:p>
        </p:txBody>
      </p:sp>
    </p:spTree>
    <p:extLst>
      <p:ext uri="{BB962C8B-B14F-4D97-AF65-F5344CB8AC3E}">
        <p14:creationId xmlns:p14="http://schemas.microsoft.com/office/powerpoint/2010/main" val="994385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536EC6B-B99E-4146-BA97-A8AAD5DADAB2}" type="slidenum">
              <a:rPr lang="en-US" altLang="en-US" smtClean="0">
                <a:solidFill>
                  <a:srgbClr val="000000"/>
                </a:solidFill>
              </a:rPr>
              <a:pPr/>
              <a:t>90</a:t>
            </a:fld>
            <a:endParaRPr lang="en-US" altLang="en-US">
              <a:solidFill>
                <a:srgbClr val="000000"/>
              </a:solidFill>
            </a:endParaRPr>
          </a:p>
        </p:txBody>
      </p:sp>
      <p:sp>
        <p:nvSpPr>
          <p:cNvPr id="217091" name="Rectangle 2"/>
          <p:cNvSpPr>
            <a:spLocks noGrp="1" noRot="1" noChangeAspect="1" noChangeArrowheads="1" noTextEdit="1"/>
          </p:cNvSpPr>
          <p:nvPr>
            <p:ph type="sldImg"/>
          </p:nvPr>
        </p:nvSpPr>
        <p:spPr>
          <a:xfrm>
            <a:off x="458788" y="720725"/>
            <a:ext cx="6394450" cy="3597275"/>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D3E0393-2ADE-4E22-9850-3E2073D445A6}" type="slidenum">
              <a:rPr lang="en-US" altLang="en-US" smtClean="0">
                <a:solidFill>
                  <a:srgbClr val="000000"/>
                </a:solidFill>
              </a:rPr>
              <a:pPr/>
              <a:t>91</a:t>
            </a:fld>
            <a:endParaRPr lang="en-US" altLang="en-US">
              <a:solidFill>
                <a:srgbClr val="000000"/>
              </a:solidFill>
            </a:endParaRPr>
          </a:p>
        </p:txBody>
      </p:sp>
      <p:sp>
        <p:nvSpPr>
          <p:cNvPr id="219139" name="Rectangle 2"/>
          <p:cNvSpPr>
            <a:spLocks noGrp="1" noRot="1" noChangeAspect="1" noChangeArrowheads="1" noTextEdit="1"/>
          </p:cNvSpPr>
          <p:nvPr>
            <p:ph type="sldImg"/>
          </p:nvPr>
        </p:nvSpPr>
        <p:spPr>
          <a:xfrm>
            <a:off x="458788" y="720725"/>
            <a:ext cx="6394450" cy="3597275"/>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9FBE265-F229-4F83-B642-3985FE579EDB}" type="slidenum">
              <a:rPr lang="en-US" altLang="en-US" smtClean="0">
                <a:solidFill>
                  <a:srgbClr val="000000"/>
                </a:solidFill>
              </a:rPr>
              <a:pPr/>
              <a:t>92</a:t>
            </a:fld>
            <a:endParaRPr lang="en-US" altLang="en-US">
              <a:solidFill>
                <a:srgbClr val="000000"/>
              </a:solidFill>
            </a:endParaRPr>
          </a:p>
        </p:txBody>
      </p:sp>
      <p:sp>
        <p:nvSpPr>
          <p:cNvPr id="221187" name="Rectangle 2"/>
          <p:cNvSpPr>
            <a:spLocks noGrp="1" noRot="1" noChangeAspect="1" noChangeArrowheads="1" noTextEdit="1"/>
          </p:cNvSpPr>
          <p:nvPr>
            <p:ph type="sldImg"/>
          </p:nvPr>
        </p:nvSpPr>
        <p:spPr>
          <a:xfrm>
            <a:off x="458788" y="720725"/>
            <a:ext cx="6394450" cy="3597275"/>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5D96618-FEE1-4905-9EFB-C40D994830C7}" type="slidenum">
              <a:rPr lang="en-US" altLang="en-US" smtClean="0">
                <a:solidFill>
                  <a:srgbClr val="000000"/>
                </a:solidFill>
              </a:rPr>
              <a:pPr/>
              <a:t>93</a:t>
            </a:fld>
            <a:endParaRPr lang="en-US" altLang="en-US">
              <a:solidFill>
                <a:srgbClr val="000000"/>
              </a:solidFill>
            </a:endParaRPr>
          </a:p>
        </p:txBody>
      </p:sp>
      <p:sp>
        <p:nvSpPr>
          <p:cNvPr id="223235" name="Rectangle 2"/>
          <p:cNvSpPr>
            <a:spLocks noGrp="1" noRot="1" noChangeAspect="1" noChangeArrowheads="1" noTextEdit="1"/>
          </p:cNvSpPr>
          <p:nvPr>
            <p:ph type="sldImg"/>
          </p:nvPr>
        </p:nvSpPr>
        <p:spPr>
          <a:xfrm>
            <a:off x="458788" y="720725"/>
            <a:ext cx="6394450" cy="3597275"/>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3316C13-B16B-4DDD-8C9F-2EDCD6F4D2C9}" type="slidenum">
              <a:rPr lang="en-US" altLang="en-US" smtClean="0">
                <a:solidFill>
                  <a:srgbClr val="000000"/>
                </a:solidFill>
              </a:rPr>
              <a:pPr/>
              <a:t>95</a:t>
            </a:fld>
            <a:endParaRPr lang="en-US" altLang="en-US">
              <a:solidFill>
                <a:srgbClr val="000000"/>
              </a:solidFill>
            </a:endParaRPr>
          </a:p>
        </p:txBody>
      </p:sp>
      <p:sp>
        <p:nvSpPr>
          <p:cNvPr id="231427" name="Rectangle 2"/>
          <p:cNvSpPr>
            <a:spLocks noGrp="1" noRot="1" noChangeAspect="1" noChangeArrowheads="1" noTextEdit="1"/>
          </p:cNvSpPr>
          <p:nvPr>
            <p:ph type="sldImg"/>
          </p:nvPr>
        </p:nvSpPr>
        <p:spPr>
          <a:xfrm>
            <a:off x="458788" y="720725"/>
            <a:ext cx="6394450" cy="3597275"/>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82E7C0C-26E2-4BF8-95D7-41D80F38FDB3}" type="slidenum">
              <a:rPr lang="en-US" altLang="en-US" smtClean="0">
                <a:solidFill>
                  <a:srgbClr val="000000"/>
                </a:solidFill>
              </a:rPr>
              <a:pPr/>
              <a:t>96</a:t>
            </a:fld>
            <a:endParaRPr lang="en-US" altLang="en-US">
              <a:solidFill>
                <a:srgbClr val="000000"/>
              </a:solidFill>
            </a:endParaRPr>
          </a:p>
        </p:txBody>
      </p:sp>
      <p:sp>
        <p:nvSpPr>
          <p:cNvPr id="233475" name="Rectangle 2"/>
          <p:cNvSpPr>
            <a:spLocks noGrp="1" noRot="1" noChangeAspect="1" noChangeArrowheads="1" noTextEdit="1"/>
          </p:cNvSpPr>
          <p:nvPr>
            <p:ph type="sldImg"/>
          </p:nvPr>
        </p:nvSpPr>
        <p:spPr>
          <a:xfrm>
            <a:off x="458788" y="720725"/>
            <a:ext cx="6394450" cy="3597275"/>
          </a:xfrm>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805500B-CAFC-4D2A-8CB6-26FF9FDFCB87}" type="slidenum">
              <a:rPr lang="en-US" altLang="en-US" smtClean="0">
                <a:solidFill>
                  <a:srgbClr val="000000"/>
                </a:solidFill>
              </a:rPr>
              <a:pPr/>
              <a:t>97</a:t>
            </a:fld>
            <a:endParaRPr lang="en-US" altLang="en-US">
              <a:solidFill>
                <a:srgbClr val="000000"/>
              </a:solidFill>
            </a:endParaRPr>
          </a:p>
        </p:txBody>
      </p:sp>
      <p:sp>
        <p:nvSpPr>
          <p:cNvPr id="235523" name="Rectangle 2"/>
          <p:cNvSpPr>
            <a:spLocks noGrp="1" noRot="1" noChangeAspect="1" noChangeArrowheads="1" noTextEdit="1"/>
          </p:cNvSpPr>
          <p:nvPr>
            <p:ph type="sldImg"/>
          </p:nvPr>
        </p:nvSpPr>
        <p:spPr>
          <a:xfrm>
            <a:off x="458788" y="720725"/>
            <a:ext cx="6394450" cy="3597275"/>
          </a:xfrm>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8B72E77-543E-4DA5-8611-8B4C5A9050AF}" type="slidenum">
              <a:rPr lang="en-US" altLang="en-US" smtClean="0">
                <a:solidFill>
                  <a:srgbClr val="000000"/>
                </a:solidFill>
              </a:rPr>
              <a:pPr/>
              <a:t>98</a:t>
            </a:fld>
            <a:endParaRPr lang="en-US" altLang="en-US">
              <a:solidFill>
                <a:srgbClr val="000000"/>
              </a:solidFill>
            </a:endParaRPr>
          </a:p>
        </p:txBody>
      </p:sp>
      <p:sp>
        <p:nvSpPr>
          <p:cNvPr id="237571" name="Rectangle 2"/>
          <p:cNvSpPr>
            <a:spLocks noGrp="1" noRot="1" noChangeAspect="1" noChangeArrowheads="1" noTextEdit="1"/>
          </p:cNvSpPr>
          <p:nvPr>
            <p:ph type="sldImg"/>
          </p:nvPr>
        </p:nvSpPr>
        <p:spPr>
          <a:xfrm>
            <a:off x="458788" y="720725"/>
            <a:ext cx="6394450" cy="3597275"/>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8A5231B-CBCA-4FE8-A207-5BEE4AD2B318}" type="slidenum">
              <a:rPr lang="en-US" altLang="en-US" smtClean="0">
                <a:solidFill>
                  <a:srgbClr val="000000"/>
                </a:solidFill>
              </a:rPr>
              <a:pPr/>
              <a:t>99</a:t>
            </a:fld>
            <a:endParaRPr lang="en-US" altLang="en-US">
              <a:solidFill>
                <a:srgbClr val="000000"/>
              </a:solidFill>
            </a:endParaRPr>
          </a:p>
        </p:txBody>
      </p:sp>
      <p:sp>
        <p:nvSpPr>
          <p:cNvPr id="239619" name="Rectangle 2"/>
          <p:cNvSpPr>
            <a:spLocks noGrp="1" noRot="1" noChangeAspect="1" noChangeArrowheads="1" noTextEdit="1"/>
          </p:cNvSpPr>
          <p:nvPr>
            <p:ph type="sldImg"/>
          </p:nvPr>
        </p:nvSpPr>
        <p:spPr>
          <a:xfrm>
            <a:off x="458788" y="720725"/>
            <a:ext cx="6394450" cy="3597275"/>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579C239-F1BD-4EE8-8ECF-EC51CB6DA5E4}" type="slidenum">
              <a:rPr lang="en-US" altLang="en-US" smtClean="0">
                <a:solidFill>
                  <a:srgbClr val="000000"/>
                </a:solidFill>
              </a:rPr>
              <a:pPr/>
              <a:t>100</a:t>
            </a:fld>
            <a:endParaRPr lang="en-US" altLang="en-US">
              <a:solidFill>
                <a:srgbClr val="000000"/>
              </a:solidFill>
            </a:endParaRPr>
          </a:p>
        </p:txBody>
      </p:sp>
      <p:sp>
        <p:nvSpPr>
          <p:cNvPr id="241667" name="Rectangle 2"/>
          <p:cNvSpPr>
            <a:spLocks noGrp="1" noRot="1" noChangeAspect="1" noChangeArrowheads="1" noTextEdit="1"/>
          </p:cNvSpPr>
          <p:nvPr>
            <p:ph type="sldImg"/>
          </p:nvPr>
        </p:nvSpPr>
        <p:spPr>
          <a:xfrm>
            <a:off x="458788" y="720725"/>
            <a:ext cx="6394450" cy="3597275"/>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8788" y="720725"/>
            <a:ext cx="6394450" cy="3597275"/>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D7179B-4D4C-4C1B-BB8E-4165E63641F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857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755F859-2E89-4D65-8DA4-4BD84965AEB2}" type="slidenum">
              <a:rPr lang="en-US" altLang="en-US" smtClean="0">
                <a:solidFill>
                  <a:srgbClr val="000000"/>
                </a:solidFill>
              </a:rPr>
              <a:pPr/>
              <a:t>102</a:t>
            </a:fld>
            <a:endParaRPr lang="en-US" altLang="en-US">
              <a:solidFill>
                <a:srgbClr val="000000"/>
              </a:solidFill>
            </a:endParaRPr>
          </a:p>
        </p:txBody>
      </p:sp>
      <p:sp>
        <p:nvSpPr>
          <p:cNvPr id="245763" name="Rectangle 2"/>
          <p:cNvSpPr>
            <a:spLocks noGrp="1" noRot="1" noChangeAspect="1" noChangeArrowheads="1" noTextEdit="1"/>
          </p:cNvSpPr>
          <p:nvPr>
            <p:ph type="sldImg"/>
          </p:nvPr>
        </p:nvSpPr>
        <p:spPr>
          <a:xfrm>
            <a:off x="458788" y="720725"/>
            <a:ext cx="6394450" cy="3597275"/>
          </a:xfrm>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000310A-1DDC-42A3-8F1A-FA491D41FED3}" type="slidenum">
              <a:rPr lang="en-US" altLang="en-US" smtClean="0">
                <a:solidFill>
                  <a:srgbClr val="000000"/>
                </a:solidFill>
              </a:rPr>
              <a:pPr/>
              <a:t>103</a:t>
            </a:fld>
            <a:endParaRPr lang="en-US" altLang="en-US">
              <a:solidFill>
                <a:srgbClr val="000000"/>
              </a:solidFill>
            </a:endParaRPr>
          </a:p>
        </p:txBody>
      </p:sp>
      <p:sp>
        <p:nvSpPr>
          <p:cNvPr id="247811" name="Rectangle 2"/>
          <p:cNvSpPr>
            <a:spLocks noGrp="1" noRot="1" noChangeAspect="1" noChangeArrowheads="1" noTextEdit="1"/>
          </p:cNvSpPr>
          <p:nvPr>
            <p:ph type="sldImg"/>
          </p:nvPr>
        </p:nvSpPr>
        <p:spPr>
          <a:xfrm>
            <a:off x="458788" y="720725"/>
            <a:ext cx="6394450" cy="3597275"/>
          </a:xfrm>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19BE4-1AF4-441E-96C0-FC28ADD3F8CE}" type="slidenum">
              <a:rPr lang="en-US" altLang="en-US" smtClean="0">
                <a:solidFill>
                  <a:srgbClr val="000000"/>
                </a:solidFill>
              </a:rPr>
              <a:pPr/>
              <a:t>104</a:t>
            </a:fld>
            <a:endParaRPr lang="en-US" altLang="en-US">
              <a:solidFill>
                <a:srgbClr val="000000"/>
              </a:solidFill>
            </a:endParaRPr>
          </a:p>
        </p:txBody>
      </p:sp>
      <p:sp>
        <p:nvSpPr>
          <p:cNvPr id="249859" name="Rectangle 2"/>
          <p:cNvSpPr>
            <a:spLocks noGrp="1" noRot="1" noChangeAspect="1" noChangeArrowheads="1" noTextEdit="1"/>
          </p:cNvSpPr>
          <p:nvPr>
            <p:ph type="sldImg"/>
          </p:nvPr>
        </p:nvSpPr>
        <p:spPr>
          <a:xfrm>
            <a:off x="458788" y="720725"/>
            <a:ext cx="6394450" cy="3597275"/>
          </a:xfrm>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F1A0932-BC8B-4C4B-A459-FE9400A464F2}" type="slidenum">
              <a:rPr lang="en-US" altLang="en-US" smtClean="0">
                <a:solidFill>
                  <a:srgbClr val="000000"/>
                </a:solidFill>
              </a:rPr>
              <a:pPr/>
              <a:t>105</a:t>
            </a:fld>
            <a:endParaRPr lang="en-US" altLang="en-US">
              <a:solidFill>
                <a:srgbClr val="000000"/>
              </a:solidFill>
            </a:endParaRPr>
          </a:p>
        </p:txBody>
      </p:sp>
      <p:sp>
        <p:nvSpPr>
          <p:cNvPr id="251907" name="Rectangle 2"/>
          <p:cNvSpPr>
            <a:spLocks noGrp="1" noRot="1" noChangeAspect="1" noChangeArrowheads="1" noTextEdit="1"/>
          </p:cNvSpPr>
          <p:nvPr>
            <p:ph type="sldImg"/>
          </p:nvPr>
        </p:nvSpPr>
        <p:spPr>
          <a:xfrm>
            <a:off x="458788" y="720725"/>
            <a:ext cx="6394450" cy="3597275"/>
          </a:xfrm>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C2A59EE-8416-4553-BE7C-4CAB571F2277}" type="slidenum">
              <a:rPr lang="en-US" altLang="en-US" smtClean="0">
                <a:solidFill>
                  <a:srgbClr val="000000"/>
                </a:solidFill>
              </a:rPr>
              <a:pPr/>
              <a:t>106</a:t>
            </a:fld>
            <a:endParaRPr lang="en-US" altLang="en-US">
              <a:solidFill>
                <a:srgbClr val="000000"/>
              </a:solidFill>
            </a:endParaRPr>
          </a:p>
        </p:txBody>
      </p:sp>
      <p:sp>
        <p:nvSpPr>
          <p:cNvPr id="253955" name="Rectangle 2"/>
          <p:cNvSpPr>
            <a:spLocks noGrp="1" noRot="1" noChangeAspect="1" noChangeArrowheads="1" noTextEdit="1"/>
          </p:cNvSpPr>
          <p:nvPr>
            <p:ph type="sldImg"/>
          </p:nvPr>
        </p:nvSpPr>
        <p:spPr>
          <a:xfrm>
            <a:off x="458788" y="720725"/>
            <a:ext cx="6394450" cy="3597275"/>
          </a:xfrm>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E3934FD-0B2B-4441-95F4-0430AEDE1CAE}" type="slidenum">
              <a:rPr lang="en-US" altLang="en-US" smtClean="0">
                <a:solidFill>
                  <a:srgbClr val="000000"/>
                </a:solidFill>
              </a:rPr>
              <a:pPr/>
              <a:t>107</a:t>
            </a:fld>
            <a:endParaRPr lang="en-US" altLang="en-US">
              <a:solidFill>
                <a:srgbClr val="000000"/>
              </a:solidFill>
            </a:endParaRPr>
          </a:p>
        </p:txBody>
      </p:sp>
      <p:sp>
        <p:nvSpPr>
          <p:cNvPr id="256003" name="Rectangle 2"/>
          <p:cNvSpPr>
            <a:spLocks noGrp="1" noRot="1" noChangeAspect="1" noChangeArrowheads="1" noTextEdit="1"/>
          </p:cNvSpPr>
          <p:nvPr>
            <p:ph type="sldImg"/>
          </p:nvPr>
        </p:nvSpPr>
        <p:spPr>
          <a:xfrm>
            <a:off x="458788" y="720725"/>
            <a:ext cx="6394450" cy="3597275"/>
          </a:xfrm>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DA4F9E6-DCF6-4A38-AF5F-AA5E3F9674F4}" type="slidenum">
              <a:rPr lang="en-US" altLang="en-US" smtClean="0">
                <a:solidFill>
                  <a:srgbClr val="000000"/>
                </a:solidFill>
              </a:rPr>
              <a:pPr/>
              <a:t>108</a:t>
            </a:fld>
            <a:endParaRPr lang="en-US" altLang="en-US">
              <a:solidFill>
                <a:srgbClr val="000000"/>
              </a:solidFill>
            </a:endParaRPr>
          </a:p>
        </p:txBody>
      </p:sp>
      <p:sp>
        <p:nvSpPr>
          <p:cNvPr id="258051" name="Rectangle 2"/>
          <p:cNvSpPr>
            <a:spLocks noGrp="1" noRot="1" noChangeAspect="1" noChangeArrowheads="1" noTextEdit="1"/>
          </p:cNvSpPr>
          <p:nvPr>
            <p:ph type="sldImg"/>
          </p:nvPr>
        </p:nvSpPr>
        <p:spPr>
          <a:xfrm>
            <a:off x="458788" y="720725"/>
            <a:ext cx="6394450" cy="3597275"/>
          </a:xfrm>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0C9D477-4CC4-4FDB-B4E4-54DA2002A349}" type="slidenum">
              <a:rPr lang="en-US" altLang="en-US" smtClean="0">
                <a:solidFill>
                  <a:srgbClr val="000000"/>
                </a:solidFill>
              </a:rPr>
              <a:pPr/>
              <a:t>109</a:t>
            </a:fld>
            <a:endParaRPr lang="en-US" altLang="en-US">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DCAD65-7D10-4556-8012-9B9796831845}" type="slidenum">
              <a:rPr lang="en-US" altLang="en-US" smtClean="0">
                <a:solidFill>
                  <a:srgbClr val="000000"/>
                </a:solidFill>
              </a:rPr>
              <a:pPr/>
              <a:t>110</a:t>
            </a:fld>
            <a:endParaRPr lang="en-US" altLang="en-US">
              <a:solidFill>
                <a:srgbClr val="000000"/>
              </a:solidFill>
            </a:endParaRPr>
          </a:p>
        </p:txBody>
      </p:sp>
      <p:sp>
        <p:nvSpPr>
          <p:cNvPr id="268291" name="Rectangle 2"/>
          <p:cNvSpPr>
            <a:spLocks noGrp="1" noRot="1" noChangeAspect="1" noChangeArrowheads="1" noTextEdit="1"/>
          </p:cNvSpPr>
          <p:nvPr>
            <p:ph type="sldImg"/>
          </p:nvPr>
        </p:nvSpPr>
        <p:spPr>
          <a:xfrm>
            <a:off x="458788" y="720725"/>
            <a:ext cx="6394450" cy="3597275"/>
          </a:xfrm>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24D25F-D6CE-40F8-BAAD-1B118149C90D}" type="slidenum">
              <a:rPr lang="en-US" altLang="en-US" smtClean="0">
                <a:solidFill>
                  <a:srgbClr val="000000"/>
                </a:solidFill>
              </a:rPr>
              <a:pPr/>
              <a:t>111</a:t>
            </a:fld>
            <a:endParaRPr lang="en-US" altLang="en-US">
              <a:solidFill>
                <a:srgbClr val="000000"/>
              </a:solidFill>
            </a:endParaRPr>
          </a:p>
        </p:txBody>
      </p:sp>
      <p:sp>
        <p:nvSpPr>
          <p:cNvPr id="270339" name="Rectangle 2"/>
          <p:cNvSpPr>
            <a:spLocks noGrp="1" noRot="1" noChangeAspect="1" noChangeArrowheads="1" noTextEdit="1"/>
          </p:cNvSpPr>
          <p:nvPr>
            <p:ph type="sldImg"/>
          </p:nvPr>
        </p:nvSpPr>
        <p:spPr>
          <a:xfrm>
            <a:off x="458788" y="720725"/>
            <a:ext cx="6394450" cy="3597275"/>
          </a:xfrm>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458788" y="720725"/>
            <a:ext cx="6394450" cy="3597275"/>
          </a:xfrm>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BCDBA3B-6944-4FF6-8E78-2F6A9EEE6859}" type="slidenum">
              <a:rPr lang="en-US" altLang="en-US" smtClean="0">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3728766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61106DF-68C1-4C13-B7E2-0FAD1C6FC296}" type="slidenum">
              <a:rPr lang="en-US" altLang="en-US" smtClean="0">
                <a:solidFill>
                  <a:srgbClr val="000000"/>
                </a:solidFill>
              </a:rPr>
              <a:pPr/>
              <a:t>113</a:t>
            </a:fld>
            <a:endParaRPr lang="en-US" altLang="en-US">
              <a:solidFill>
                <a:srgbClr val="000000"/>
              </a:solidFill>
            </a:endParaRPr>
          </a:p>
        </p:txBody>
      </p:sp>
      <p:sp>
        <p:nvSpPr>
          <p:cNvPr id="276483" name="Rectangle 2"/>
          <p:cNvSpPr>
            <a:spLocks noGrp="1" noRot="1" noChangeAspect="1" noChangeArrowheads="1" noTextEdit="1"/>
          </p:cNvSpPr>
          <p:nvPr>
            <p:ph type="sldImg"/>
          </p:nvPr>
        </p:nvSpPr>
        <p:spPr>
          <a:xfrm>
            <a:off x="458788" y="720725"/>
            <a:ext cx="6394450" cy="3597275"/>
          </a:xfrm>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7E9DD33-B6CB-49C9-B23D-4F31BCC91BB9}" type="slidenum">
              <a:rPr lang="en-US" altLang="en-US" smtClean="0">
                <a:solidFill>
                  <a:srgbClr val="000000"/>
                </a:solidFill>
              </a:rPr>
              <a:pPr/>
              <a:t>114</a:t>
            </a:fld>
            <a:endParaRPr lang="en-US" altLang="en-US">
              <a:solidFill>
                <a:srgbClr val="000000"/>
              </a:solidFill>
            </a:endParaRPr>
          </a:p>
        </p:txBody>
      </p:sp>
      <p:sp>
        <p:nvSpPr>
          <p:cNvPr id="278531" name="Rectangle 2"/>
          <p:cNvSpPr>
            <a:spLocks noGrp="1" noRot="1" noChangeAspect="1" noChangeArrowheads="1" noTextEdit="1"/>
          </p:cNvSpPr>
          <p:nvPr>
            <p:ph type="sldImg"/>
          </p:nvPr>
        </p:nvSpPr>
        <p:spPr>
          <a:xfrm>
            <a:off x="458788" y="720725"/>
            <a:ext cx="6394450" cy="3597275"/>
          </a:xfrm>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DAAA2F1-7B34-4F33-815B-CE9E5006B01B}" type="slidenum">
              <a:rPr lang="en-US" altLang="en-US" smtClean="0">
                <a:solidFill>
                  <a:srgbClr val="000000"/>
                </a:solidFill>
              </a:rPr>
              <a:pPr/>
              <a:t>115</a:t>
            </a:fld>
            <a:endParaRPr lang="en-US" altLang="en-US">
              <a:solidFill>
                <a:srgbClr val="000000"/>
              </a:solidFill>
            </a:endParaRPr>
          </a:p>
        </p:txBody>
      </p:sp>
      <p:sp>
        <p:nvSpPr>
          <p:cNvPr id="280579" name="Rectangle 2"/>
          <p:cNvSpPr>
            <a:spLocks noGrp="1" noRot="1" noChangeAspect="1" noChangeArrowheads="1" noTextEdit="1"/>
          </p:cNvSpPr>
          <p:nvPr>
            <p:ph type="sldImg"/>
          </p:nvPr>
        </p:nvSpPr>
        <p:spPr>
          <a:xfrm>
            <a:off x="458788" y="720725"/>
            <a:ext cx="6394450" cy="3597275"/>
          </a:xfrm>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D62AC50-3332-4857-839A-FDB5FAF1F955}" type="slidenum">
              <a:rPr lang="en-US" altLang="en-US" smtClean="0">
                <a:solidFill>
                  <a:srgbClr val="000000"/>
                </a:solidFill>
              </a:rPr>
              <a:pPr/>
              <a:t>116</a:t>
            </a:fld>
            <a:endParaRPr lang="en-US" altLang="en-US">
              <a:solidFill>
                <a:srgbClr val="000000"/>
              </a:solidFill>
            </a:endParaRPr>
          </a:p>
        </p:txBody>
      </p:sp>
      <p:sp>
        <p:nvSpPr>
          <p:cNvPr id="282627" name="Rectangle 2"/>
          <p:cNvSpPr>
            <a:spLocks noGrp="1" noRot="1" noChangeAspect="1" noChangeArrowheads="1" noTextEdit="1"/>
          </p:cNvSpPr>
          <p:nvPr>
            <p:ph type="sldImg"/>
          </p:nvPr>
        </p:nvSpPr>
        <p:spPr>
          <a:xfrm>
            <a:off x="458788" y="720725"/>
            <a:ext cx="6394450" cy="3597275"/>
          </a:xfrm>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5F641BA-1AA4-4AC7-98C0-A3CAA342243F}" type="slidenum">
              <a:rPr lang="en-US" altLang="en-US" smtClean="0">
                <a:solidFill>
                  <a:srgbClr val="000000"/>
                </a:solidFill>
              </a:rPr>
              <a:pPr/>
              <a:t>117</a:t>
            </a:fld>
            <a:endParaRPr lang="en-US" altLang="en-US">
              <a:solidFill>
                <a:srgbClr val="000000"/>
              </a:solidFill>
            </a:endParaRPr>
          </a:p>
        </p:txBody>
      </p:sp>
      <p:sp>
        <p:nvSpPr>
          <p:cNvPr id="284675" name="Rectangle 2"/>
          <p:cNvSpPr>
            <a:spLocks noGrp="1" noRot="1" noChangeAspect="1" noChangeArrowheads="1" noTextEdit="1"/>
          </p:cNvSpPr>
          <p:nvPr>
            <p:ph type="sldImg"/>
          </p:nvPr>
        </p:nvSpPr>
        <p:spPr>
          <a:xfrm>
            <a:off x="458788" y="720725"/>
            <a:ext cx="6394450" cy="3597275"/>
          </a:xfrm>
          <a:ln/>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CB8675B-070E-4B25-A928-57E9315C3986}" type="slidenum">
              <a:rPr lang="en-US" altLang="en-US" smtClean="0">
                <a:solidFill>
                  <a:srgbClr val="000000"/>
                </a:solidFill>
              </a:rPr>
              <a:pPr/>
              <a:t>118</a:t>
            </a:fld>
            <a:endParaRPr lang="en-US" altLang="en-US">
              <a:solidFill>
                <a:srgbClr val="000000"/>
              </a:solidFill>
            </a:endParaRPr>
          </a:p>
        </p:txBody>
      </p:sp>
      <p:sp>
        <p:nvSpPr>
          <p:cNvPr id="286723" name="Rectangle 2"/>
          <p:cNvSpPr>
            <a:spLocks noGrp="1" noRot="1" noChangeAspect="1" noChangeArrowheads="1" noTextEdit="1"/>
          </p:cNvSpPr>
          <p:nvPr>
            <p:ph type="sldImg"/>
          </p:nvPr>
        </p:nvSpPr>
        <p:spPr>
          <a:xfrm>
            <a:off x="458788" y="720725"/>
            <a:ext cx="6394450" cy="3597275"/>
          </a:xfrm>
          <a:ln/>
        </p:spPr>
      </p:sp>
      <p:sp>
        <p:nvSpPr>
          <p:cNvPr id="286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7AFBC25-F901-4BA6-B5CD-9E9F2D8C4EC5}" type="slidenum">
              <a:rPr lang="en-US" altLang="en-US" smtClean="0">
                <a:solidFill>
                  <a:srgbClr val="000000"/>
                </a:solidFill>
              </a:rPr>
              <a:pPr/>
              <a:t>119</a:t>
            </a:fld>
            <a:endParaRPr lang="en-US" altLang="en-US">
              <a:solidFill>
                <a:srgbClr val="000000"/>
              </a:solidFill>
            </a:endParaRPr>
          </a:p>
        </p:txBody>
      </p:sp>
      <p:sp>
        <p:nvSpPr>
          <p:cNvPr id="288771" name="Rectangle 2"/>
          <p:cNvSpPr>
            <a:spLocks noGrp="1" noRot="1" noChangeAspect="1" noChangeArrowheads="1" noTextEdit="1"/>
          </p:cNvSpPr>
          <p:nvPr>
            <p:ph type="sldImg"/>
          </p:nvPr>
        </p:nvSpPr>
        <p:spPr>
          <a:xfrm>
            <a:off x="458788" y="720725"/>
            <a:ext cx="6394450" cy="3597275"/>
          </a:xfrm>
          <a:ln/>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C7CA8E9-3AAE-4B7F-8CFA-6D31294EB3C7}" type="slidenum">
              <a:rPr lang="en-US" altLang="en-US" smtClean="0">
                <a:solidFill>
                  <a:srgbClr val="000000"/>
                </a:solidFill>
              </a:rPr>
              <a:pPr/>
              <a:t>120</a:t>
            </a:fld>
            <a:endParaRPr lang="en-US" altLang="en-US">
              <a:solidFill>
                <a:srgbClr val="000000"/>
              </a:solidFill>
            </a:endParaRPr>
          </a:p>
        </p:txBody>
      </p:sp>
      <p:sp>
        <p:nvSpPr>
          <p:cNvPr id="290819" name="Rectangle 2"/>
          <p:cNvSpPr>
            <a:spLocks noGrp="1" noRot="1" noChangeAspect="1" noChangeArrowheads="1" noTextEdit="1"/>
          </p:cNvSpPr>
          <p:nvPr>
            <p:ph type="sldImg"/>
          </p:nvPr>
        </p:nvSpPr>
        <p:spPr>
          <a:xfrm>
            <a:off x="458788" y="720725"/>
            <a:ext cx="6394450" cy="3597275"/>
          </a:xfrm>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58788" y="720725"/>
            <a:ext cx="6394450" cy="3597275"/>
          </a:xfrm>
          <a:ln/>
        </p:spPr>
      </p:sp>
      <p:sp>
        <p:nvSpPr>
          <p:cNvPr id="313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9EBA9AC-635B-4E59-9DA8-5BB10D902272}" type="slidenum">
              <a:rPr lang="en-US" altLang="en-US" smtClean="0">
                <a:solidFill>
                  <a:srgbClr val="000000"/>
                </a:solidFill>
              </a:rPr>
              <a:pPr/>
              <a:t>122</a:t>
            </a:fld>
            <a:endParaRPr lang="en-US" altLang="en-US">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p:cNvSpPr>
            <a:spLocks noGrp="1" noRot="1" noChangeAspect="1" noTextEdit="1"/>
          </p:cNvSpPr>
          <p:nvPr>
            <p:ph type="sldImg"/>
          </p:nvPr>
        </p:nvSpPr>
        <p:spPr>
          <a:xfrm>
            <a:off x="458788" y="720725"/>
            <a:ext cx="6394450" cy="3597275"/>
          </a:xfrm>
          <a:ln/>
        </p:spPr>
      </p:sp>
      <p:sp>
        <p:nvSpPr>
          <p:cNvPr id="315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70FC382-A232-4D7F-9DE1-63C40074FB0E}" type="slidenum">
              <a:rPr lang="en-US" altLang="en-US" smtClean="0">
                <a:solidFill>
                  <a:srgbClr val="000000"/>
                </a:solidFill>
              </a:rPr>
              <a:pPr/>
              <a:t>123</a:t>
            </a:fld>
            <a:endParaRPr lang="en-US" altLang="en-US">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8788" y="720725"/>
            <a:ext cx="6394450" cy="3597275"/>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210002B-4B98-4C0F-B6E4-B7849A113742}" type="slidenum">
              <a:rPr lang="en-US" altLang="en-US" smtClean="0">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311401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a:xfrm>
            <a:off x="458788" y="720725"/>
            <a:ext cx="6394450" cy="3597275"/>
          </a:xfrm>
          <a:ln/>
        </p:spPr>
      </p:sp>
      <p:sp>
        <p:nvSpPr>
          <p:cNvPr id="317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7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298C659-3930-4464-93C8-B38856297D32}" type="slidenum">
              <a:rPr lang="en-US" altLang="en-US" smtClean="0">
                <a:solidFill>
                  <a:srgbClr val="000000"/>
                </a:solidFill>
              </a:rPr>
              <a:pPr/>
              <a:t>124</a:t>
            </a:fld>
            <a:endParaRPr lang="en-US" altLang="en-US">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a:xfrm>
            <a:off x="458788" y="720725"/>
            <a:ext cx="6394450" cy="3597275"/>
          </a:xfrm>
          <a:ln/>
        </p:spPr>
      </p:sp>
      <p:sp>
        <p:nvSpPr>
          <p:cNvPr id="319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9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6FA5F7D-C470-4A08-9604-F66E02C2C586}" type="slidenum">
              <a:rPr lang="en-US" altLang="en-US" smtClean="0">
                <a:solidFill>
                  <a:srgbClr val="000000"/>
                </a:solidFill>
              </a:rPr>
              <a:pPr/>
              <a:t>125</a:t>
            </a:fld>
            <a:endParaRPr lang="en-US" altLang="en-US">
              <a:solidFill>
                <a:srgbClr val="000000"/>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p:cNvSpPr>
            <a:spLocks noGrp="1" noRot="1" noChangeAspect="1" noTextEdit="1"/>
          </p:cNvSpPr>
          <p:nvPr>
            <p:ph type="sldImg"/>
          </p:nvPr>
        </p:nvSpPr>
        <p:spPr>
          <a:xfrm>
            <a:off x="458788" y="720725"/>
            <a:ext cx="6394450" cy="3597275"/>
          </a:xfrm>
          <a:ln/>
        </p:spPr>
      </p:sp>
      <p:sp>
        <p:nvSpPr>
          <p:cNvPr id="321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945C546-9CB6-4CB4-AD99-CAE201FF6A22}" type="slidenum">
              <a:rPr lang="en-US" altLang="en-US" smtClean="0">
                <a:solidFill>
                  <a:srgbClr val="000000"/>
                </a:solidFill>
              </a:rPr>
              <a:pPr/>
              <a:t>126</a:t>
            </a:fld>
            <a:endParaRPr lang="en-US" altLang="en-US">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xfrm>
            <a:off x="458788" y="720725"/>
            <a:ext cx="6394450" cy="3597275"/>
          </a:xfrm>
          <a:ln/>
        </p:spPr>
      </p:sp>
      <p:sp>
        <p:nvSpPr>
          <p:cNvPr id="323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3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A971E85-F080-4ABE-9E5B-2336E7801733}" type="slidenum">
              <a:rPr lang="en-US" altLang="en-US" smtClean="0">
                <a:solidFill>
                  <a:srgbClr val="000000"/>
                </a:solidFill>
              </a:rPr>
              <a:pPr/>
              <a:t>127</a:t>
            </a:fld>
            <a:endParaRPr lang="en-US" altLang="en-US">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a:xfrm>
            <a:off x="458788" y="720725"/>
            <a:ext cx="6394450" cy="3597275"/>
          </a:xfrm>
          <a:ln/>
        </p:spPr>
      </p:sp>
      <p:sp>
        <p:nvSpPr>
          <p:cNvPr id="325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5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BAC40B1-7901-4FED-95BA-36749CC25AFD}" type="slidenum">
              <a:rPr lang="en-US" altLang="en-US" smtClean="0">
                <a:solidFill>
                  <a:srgbClr val="000000"/>
                </a:solidFill>
              </a:rPr>
              <a:pPr/>
              <a:t>128</a:t>
            </a:fld>
            <a:endParaRPr lang="en-US" altLang="en-US">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xfrm>
            <a:off x="458788" y="720725"/>
            <a:ext cx="6394450" cy="3597275"/>
          </a:xfrm>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6AE7062-4285-4C56-A9FC-3C2F855FABF3}" type="slidenum">
              <a:rPr lang="en-US" altLang="en-US" smtClean="0">
                <a:solidFill>
                  <a:srgbClr val="000000"/>
                </a:solidFill>
              </a:rPr>
              <a:pPr/>
              <a:t>129</a:t>
            </a:fld>
            <a:endParaRPr lang="en-US" altLang="en-US">
              <a:solidFill>
                <a:srgbClr val="000000"/>
              </a:solidFill>
            </a:endParaRPr>
          </a:p>
        </p:txBody>
      </p:sp>
    </p:spTree>
    <p:extLst>
      <p:ext uri="{BB962C8B-B14F-4D97-AF65-F5344CB8AC3E}">
        <p14:creationId xmlns:p14="http://schemas.microsoft.com/office/powerpoint/2010/main" val="41719776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a:xfrm>
            <a:off x="458788" y="720725"/>
            <a:ext cx="6394450" cy="3597275"/>
          </a:xfrm>
          <a:ln/>
        </p:spPr>
      </p:sp>
      <p:sp>
        <p:nvSpPr>
          <p:cNvPr id="327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D0CC7D0-EC60-4AAE-AC54-34A1C467ECFE}" type="slidenum">
              <a:rPr lang="en-US" altLang="en-US" smtClean="0">
                <a:solidFill>
                  <a:srgbClr val="000000"/>
                </a:solidFill>
              </a:rPr>
              <a:pPr/>
              <a:t>132</a:t>
            </a:fld>
            <a:endParaRPr lang="en-US" altLang="en-US">
              <a:solidFill>
                <a:srgbClr val="00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xfrm>
            <a:off x="458788" y="720725"/>
            <a:ext cx="6394450" cy="3597275"/>
          </a:xfrm>
          <a:ln/>
        </p:spPr>
      </p:sp>
      <p:sp>
        <p:nvSpPr>
          <p:cNvPr id="329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http://www.isbsg.org/isbsgnew.nsf/WebPages/D9071CA94B167BA8CA257482003A36DF</a:t>
            </a:r>
          </a:p>
          <a:p>
            <a:endParaRPr lang="en-US" altLang="en-US">
              <a:latin typeface="Times New Roman" panose="02020603050405020304" pitchFamily="18" charset="0"/>
            </a:endParaRPr>
          </a:p>
        </p:txBody>
      </p:sp>
      <p:sp>
        <p:nvSpPr>
          <p:cNvPr id="329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EEBF07F-7BEC-47EE-958A-CEBAC58EC2AC}" type="slidenum">
              <a:rPr lang="en-US" altLang="en-US" smtClean="0">
                <a:solidFill>
                  <a:srgbClr val="000000"/>
                </a:solidFill>
              </a:rPr>
              <a:pPr/>
              <a:t>133</a:t>
            </a:fld>
            <a:endParaRPr lang="en-US" altLang="en-US">
              <a:solidFill>
                <a:srgbClr val="00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xfrm>
            <a:off x="458788" y="720725"/>
            <a:ext cx="6394450" cy="3597275"/>
          </a:xfrm>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361A3D8-3F26-4DF2-995F-286311C1F0D5}" type="slidenum">
              <a:rPr lang="en-US" altLang="en-US" smtClean="0">
                <a:solidFill>
                  <a:srgbClr val="000000"/>
                </a:solidFill>
              </a:rPr>
              <a:pPr/>
              <a:t>134</a:t>
            </a:fld>
            <a:endParaRPr lang="en-US" altLang="en-US">
              <a:solidFill>
                <a:srgbClr val="00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ED3CEC6-C376-4468-87AE-680738310EC7}" type="slidenum">
              <a:rPr lang="en-US" altLang="en-US" smtClean="0">
                <a:solidFill>
                  <a:srgbClr val="000000"/>
                </a:solidFill>
              </a:rPr>
              <a:pPr/>
              <a:t>135</a:t>
            </a:fld>
            <a:endParaRPr lang="en-US" alt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6"/>
            <a:ext cx="12192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FFA54A-FDCA-4E4E-A068-38BC7639F512}" type="slidenum">
              <a:rPr lang="en-US"/>
              <a:pPr>
                <a:defRPr/>
              </a:pPr>
              <a:t>‹#›</a:t>
            </a:fld>
            <a:endParaRPr lang="en-US"/>
          </a:p>
        </p:txBody>
      </p:sp>
    </p:spTree>
    <p:extLst>
      <p:ext uri="{BB962C8B-B14F-4D97-AF65-F5344CB8AC3E}">
        <p14:creationId xmlns:p14="http://schemas.microsoft.com/office/powerpoint/2010/main" val="488873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1"/>
            <a:ext cx="12192000" cy="1470025"/>
          </a:xfrm>
          <a:solidFill>
            <a:schemeClr val="accent6">
              <a:lumMod val="40000"/>
              <a:lumOff val="60000"/>
            </a:schemeClr>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4038600"/>
            <a:ext cx="8534400" cy="19050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39164C-9DB0-4DFF-8B35-4EA2A61168AA}" type="slidenum">
              <a:rPr lang="en-US"/>
              <a:pPr>
                <a:defRPr/>
              </a:pPr>
              <a:t>‹#›</a:t>
            </a:fld>
            <a:endParaRPr lang="en-US"/>
          </a:p>
        </p:txBody>
      </p:sp>
    </p:spTree>
    <p:extLst>
      <p:ext uri="{BB962C8B-B14F-4D97-AF65-F5344CB8AC3E}">
        <p14:creationId xmlns:p14="http://schemas.microsoft.com/office/powerpoint/2010/main" val="305963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762001"/>
            <a:ext cx="10972800" cy="51815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A682AE9-83CC-481D-AF67-8C3781C5AA7E}" type="slidenum">
              <a:rPr lang="en-US"/>
              <a:pPr>
                <a:defRPr/>
              </a:pPr>
              <a:t>‹#›</a:t>
            </a:fld>
            <a:endParaRPr lang="en-US"/>
          </a:p>
        </p:txBody>
      </p:sp>
      <p:sp>
        <p:nvSpPr>
          <p:cNvPr id="3" name="Left Brace 2"/>
          <p:cNvSpPr/>
          <p:nvPr userDrawn="1"/>
        </p:nvSpPr>
        <p:spPr>
          <a:xfrm>
            <a:off x="-18197" y="685800"/>
            <a:ext cx="508000" cy="61722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Left Brace 7"/>
          <p:cNvSpPr/>
          <p:nvPr userDrawn="1"/>
        </p:nvSpPr>
        <p:spPr>
          <a:xfrm>
            <a:off x="-68997" y="3441508"/>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Left Brace 9"/>
          <p:cNvSpPr/>
          <p:nvPr userDrawn="1"/>
        </p:nvSpPr>
        <p:spPr>
          <a:xfrm>
            <a:off x="-62932" y="664760"/>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p:cNvSpPr/>
          <p:nvPr userDrawn="1"/>
        </p:nvSpPr>
        <p:spPr>
          <a:xfrm flipH="1">
            <a:off x="12126793" y="685800"/>
            <a:ext cx="83403" cy="6172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073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101600" y="990601"/>
            <a:ext cx="57912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990600"/>
            <a:ext cx="54864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CBAF993B-54B0-4268-B6FB-39D32FE98E38}" type="slidenum">
              <a:rPr lang="en-US"/>
              <a:pPr>
                <a:defRPr/>
              </a:pPr>
              <a:t>‹#›</a:t>
            </a:fld>
            <a:endParaRPr lang="en-US"/>
          </a:p>
        </p:txBody>
      </p:sp>
      <p:sp>
        <p:nvSpPr>
          <p:cNvPr id="9" name="Content Placeholder 8"/>
          <p:cNvSpPr>
            <a:spLocks noGrp="1"/>
          </p:cNvSpPr>
          <p:nvPr>
            <p:ph sz="quarter" idx="19"/>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327397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DF40544F-0BC5-4B56-BA62-4C251C663657}" type="slidenum">
              <a:rPr lang="en-US"/>
              <a:pPr>
                <a:defRPr/>
              </a:pPr>
              <a:t>‹#›</a:t>
            </a:fld>
            <a:endParaRPr lang="en-US"/>
          </a:p>
        </p:txBody>
      </p:sp>
      <p:sp>
        <p:nvSpPr>
          <p:cNvPr id="5"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471907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0896A316-371F-44BA-A693-D231204B0C6C}" type="slidenum">
              <a:rPr lang="en-US"/>
              <a:pPr>
                <a:defRPr/>
              </a:pPr>
              <a:t>‹#›</a:t>
            </a:fld>
            <a:endParaRPr lang="en-US"/>
          </a:p>
        </p:txBody>
      </p:sp>
      <p:sp>
        <p:nvSpPr>
          <p:cNvPr id="7"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2117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33BA437-F034-46A5-98E0-AC5F7B41DF14}" type="slidenum">
              <a:rPr lang="en-US"/>
              <a:pPr>
                <a:defRPr/>
              </a:pPr>
              <a:t>‹#›</a:t>
            </a:fld>
            <a:endParaRPr lang="en-US"/>
          </a:p>
        </p:txBody>
      </p:sp>
    </p:spTree>
    <p:extLst>
      <p:ext uri="{BB962C8B-B14F-4D97-AF65-F5344CB8AC3E}">
        <p14:creationId xmlns:p14="http://schemas.microsoft.com/office/powerpoint/2010/main" val="2348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a:lvl1pPr>
          </a:lstStyle>
          <a:p>
            <a:pPr>
              <a:defRPr/>
            </a:pPr>
            <a:fld id="{E3BE7177-A75F-43D9-AEDD-F1631BB2074F}" type="datetime1">
              <a:rPr lang="en-US" altLang="en-US"/>
              <a:pPr>
                <a:defRPr/>
              </a:pPr>
              <a:t>04-Apr-16</a:t>
            </a:fld>
            <a:endParaRPr lang="en-US" altLang="en-US"/>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4" name="Slide Number Placeholder 3"/>
          <p:cNvSpPr>
            <a:spLocks noGrp="1"/>
          </p:cNvSpPr>
          <p:nvPr>
            <p:ph type="sldNum" sz="quarter" idx="12"/>
          </p:nvPr>
        </p:nvSpPr>
        <p:spPr/>
        <p:txBody>
          <a:bodyPr/>
          <a:lstStyle>
            <a:lvl1pPr>
              <a:defRPr/>
            </a:lvl1pPr>
          </a:lstStyle>
          <a:p>
            <a:pPr>
              <a:defRPr/>
            </a:pPr>
            <a:fld id="{2FE3954E-DE57-4406-93E5-557F1AF80AB7}" type="slidenum">
              <a:rPr lang="en-US" altLang="en-US"/>
              <a:pPr>
                <a:defRPr/>
              </a:pPr>
              <a:t>‹#›</a:t>
            </a:fld>
            <a:endParaRPr lang="en-US" altLang="en-US"/>
          </a:p>
        </p:txBody>
      </p:sp>
    </p:spTree>
    <p:extLst>
      <p:ext uri="{BB962C8B-B14F-4D97-AF65-F5344CB8AC3E}">
        <p14:creationId xmlns:p14="http://schemas.microsoft.com/office/powerpoint/2010/main" val="140481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14400" y="6248400"/>
            <a:ext cx="2540000" cy="457200"/>
          </a:xfrm>
          <a:prstGeom prst="rect">
            <a:avLst/>
          </a:prstGeom>
        </p:spPr>
        <p:txBody>
          <a:bodyPr/>
          <a:lstStyle>
            <a:lvl1pPr>
              <a:defRPr/>
            </a:lvl1pPr>
          </a:lstStyle>
          <a:p>
            <a:pPr>
              <a:defRPr/>
            </a:pPr>
            <a:fld id="{1F9B8321-181D-48AD-9344-E72F4A7BB00A}" type="datetime1">
              <a:rPr lang="en-US" altLang="en-US"/>
              <a:pPr>
                <a:defRPr/>
              </a:pPr>
              <a:t>04-Apr-16</a:t>
            </a:fld>
            <a:endParaRPr lang="en-US" altLang="en-US"/>
          </a:p>
        </p:txBody>
      </p:sp>
      <p:sp>
        <p:nvSpPr>
          <p:cNvPr id="4" name="Footer Placeholder 3"/>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5" name="Slide Number Placeholder 4"/>
          <p:cNvSpPr>
            <a:spLocks noGrp="1"/>
          </p:cNvSpPr>
          <p:nvPr>
            <p:ph type="sldNum" sz="quarter" idx="12"/>
          </p:nvPr>
        </p:nvSpPr>
        <p:spPr/>
        <p:txBody>
          <a:bodyPr/>
          <a:lstStyle>
            <a:lvl1pPr>
              <a:defRPr/>
            </a:lvl1pPr>
          </a:lstStyle>
          <a:p>
            <a:pPr>
              <a:defRPr/>
            </a:pPr>
            <a:fld id="{A92650BB-6D5D-4050-92DF-5FD6ADA6D735}" type="slidenum">
              <a:rPr lang="en-US" altLang="en-US"/>
              <a:pPr>
                <a:defRPr/>
              </a:pPr>
              <a:t>‹#›</a:t>
            </a:fld>
            <a:endParaRPr lang="en-US" altLang="en-US"/>
          </a:p>
        </p:txBody>
      </p:sp>
    </p:spTree>
    <p:extLst>
      <p:ext uri="{BB962C8B-B14F-4D97-AF65-F5344CB8AC3E}">
        <p14:creationId xmlns:p14="http://schemas.microsoft.com/office/powerpoint/2010/main" val="13479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609600" y="990600"/>
            <a:ext cx="10972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itle Placeholder 1"/>
          <p:cNvSpPr>
            <a:spLocks noGrp="1"/>
          </p:cNvSpPr>
          <p:nvPr>
            <p:ph type="title"/>
          </p:nvPr>
        </p:nvSpPr>
        <p:spPr bwMode="auto">
          <a:xfrm>
            <a:off x="0" y="0"/>
            <a:ext cx="12192000" cy="808038"/>
          </a:xfrm>
          <a:prstGeom prst="rect">
            <a:avLst/>
          </a:prstGeom>
          <a:solidFill>
            <a:srgbClr val="123CEE"/>
          </a:solidFill>
          <a:ln>
            <a:noFill/>
          </a:ln>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sz="1000" dirty="0">
                <a:solidFill>
                  <a:schemeClr val="tx1"/>
                </a:solidFill>
                <a:latin typeface="+mn-lt"/>
              </a:rPr>
              <a:t>Copyright 2016 Vedavit Project Solutions</a:t>
            </a:r>
          </a:p>
        </p:txBody>
      </p:sp>
      <p:sp>
        <p:nvSpPr>
          <p:cNvPr id="10" name="Slide Number Placeholder 5"/>
          <p:cNvSpPr>
            <a:spLocks noGrp="1"/>
          </p:cNvSpPr>
          <p:nvPr>
            <p:ph type="sldNum" sz="quarter" idx="4"/>
          </p:nvPr>
        </p:nvSpPr>
        <p:spPr>
          <a:xfrm>
            <a:off x="11379200" y="6492876"/>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10A837C1-3A00-45BE-B019-42178B303635}" type="slidenum">
              <a:rPr lang="en-US"/>
              <a:pPr>
                <a:defRPr/>
              </a:pPr>
              <a:t>‹#›</a:t>
            </a:fld>
            <a:endParaRPr lang="en-US"/>
          </a:p>
        </p:txBody>
      </p:sp>
      <p:sp>
        <p:nvSpPr>
          <p:cNvPr id="3" name="TextBox 2"/>
          <p:cNvSpPr txBox="1"/>
          <p:nvPr userDrawn="1"/>
        </p:nvSpPr>
        <p:spPr>
          <a:xfrm rot="16200000">
            <a:off x="-914278" y="4940468"/>
            <a:ext cx="2819399" cy="1015663"/>
          </a:xfrm>
          <a:prstGeom prst="rect">
            <a:avLst/>
          </a:prstGeom>
          <a:noFill/>
        </p:spPr>
        <p:txBody>
          <a:bodyPr anchor="ctr">
            <a:spAutoFit/>
          </a:bodyPr>
          <a:lstStyle/>
          <a:p>
            <a:pPr algn="ctr">
              <a:defRPr/>
            </a:pPr>
            <a:r>
              <a:rPr lang="en-US" sz="6000" b="1" dirty="0">
                <a:ln w="22225">
                  <a:solidFill>
                    <a:schemeClr val="bg1">
                      <a:lumMod val="85000"/>
                    </a:schemeClr>
                  </a:solidFill>
                  <a:prstDash val="solid"/>
                </a:ln>
                <a:solidFill>
                  <a:srgbClr val="FFFFFF"/>
                </a:solidFill>
              </a:rPr>
              <a:t>vedavit</a:t>
            </a:r>
            <a:endParaRPr lang="en-IN" sz="60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2" r:id="rId8"/>
    <p:sldLayoutId id="2147484353" r:id="rId9"/>
  </p:sldLayoutIdLst>
  <p:hf hdr="0" ftr="0" dt="0"/>
  <p:txStyles>
    <p:titleStyle>
      <a:lvl1pPr algn="ctr" rtl="0" eaLnBrk="0" fontAlgn="base" hangingPunct="0">
        <a:spcBef>
          <a:spcPct val="0"/>
        </a:spcBef>
        <a:spcAft>
          <a:spcPct val="0"/>
        </a:spcAft>
        <a:defRPr lang="en-US" sz="4000" kern="1200" dirty="0">
          <a:solidFill>
            <a:schemeClr val="bg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lossaltechnologi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www.isbsg.org/"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hyperlink" Target="http://www.projectmanagementguru.com/estimating.html" TargetMode="External"/><Relationship Id="rId5" Type="http://schemas.openxmlformats.org/officeDocument/2006/relationships/hyperlink" Target="http://www.softwaretestingclass.com/software-estimation-techniques/" TargetMode="External"/><Relationship Id="rId4" Type="http://schemas.openxmlformats.org/officeDocument/2006/relationships/hyperlink" Target="http://www.ifpug.org/"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3.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hyperlink" Target="http://www.iso.org/iso/home/store/catalogue_tc/catalogue_detail.htm?csnumber=37289" TargetMode="External"/><Relationship Id="rId3" Type="http://schemas.openxmlformats.org/officeDocument/2006/relationships/hyperlink" Target="http://en.wikipedia.org/wiki/IFPUG" TargetMode="External"/><Relationship Id="rId7" Type="http://schemas.openxmlformats.org/officeDocument/2006/relationships/hyperlink" Target="http://en.wikipedia.org/w/index.php?title=ISO/IEC_20968:2002&amp;action=edit&amp;redlink=1"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en.wikipedia.org/w/index.php?title=ISO/IEC_29881:2008&amp;action=edit&amp;redlink=1" TargetMode="External"/><Relationship Id="rId5" Type="http://schemas.openxmlformats.org/officeDocument/2006/relationships/hyperlink" Target="http://en.wikipedia.org/w/index.php?title=ISO/IEC_19761:2011&amp;action=edit&amp;redlink=1" TargetMode="External"/><Relationship Id="rId4" Type="http://schemas.openxmlformats.org/officeDocument/2006/relationships/hyperlink" Target="http://www.iso.org/iso/iso_catalogue/catalogue_tc/catalogue_detail.htm?csnumber=51717"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p:cNvSpPr>
          <p:nvPr/>
        </p:nvSpPr>
        <p:spPr bwMode="auto">
          <a:xfrm>
            <a:off x="1762126" y="928688"/>
            <a:ext cx="8677275" cy="20825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None/>
            </a:pPr>
            <a:r>
              <a:rPr lang="en-IN" altLang="en-US" sz="2800" b="1" dirty="0"/>
              <a:t>Function Size Measurement (FSM) - </a:t>
            </a:r>
          </a:p>
          <a:p>
            <a:pPr algn="ctr" defTabSz="914400">
              <a:spcBef>
                <a:spcPct val="0"/>
              </a:spcBef>
              <a:buNone/>
            </a:pPr>
            <a:r>
              <a:rPr lang="en-IN" altLang="en-US" sz="2800" b="1" dirty="0"/>
              <a:t>Software Sizing Techniques</a:t>
            </a:r>
          </a:p>
          <a:p>
            <a:pPr algn="ctr" defTabSz="914400">
              <a:spcBef>
                <a:spcPct val="0"/>
              </a:spcBef>
              <a:buNone/>
            </a:pPr>
            <a:r>
              <a:rPr lang="en-IN" altLang="en-US" sz="2800" b="1" dirty="0"/>
              <a:t>3 day workshop</a:t>
            </a:r>
            <a:endParaRPr lang="en-IN" altLang="en-US" sz="1600" b="1" dirty="0"/>
          </a:p>
          <a:p>
            <a:pPr algn="ctr" defTabSz="914400">
              <a:spcBef>
                <a:spcPct val="0"/>
              </a:spcBef>
              <a:buNone/>
            </a:pPr>
            <a:endParaRPr lang="en-IN" altLang="en-US" sz="1400" b="1" dirty="0"/>
          </a:p>
          <a:p>
            <a:pPr algn="ctr" defTabSz="914400">
              <a:spcBef>
                <a:spcPct val="0"/>
              </a:spcBef>
              <a:buNone/>
            </a:pPr>
            <a:r>
              <a:rPr lang="en-US" altLang="en-US" b="1" dirty="0"/>
              <a:t>Mercedes Benz</a:t>
            </a:r>
          </a:p>
        </p:txBody>
      </p:sp>
      <p:sp>
        <p:nvSpPr>
          <p:cNvPr id="819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AFAE4-334D-4A52-AA40-907BD7AEA1B7}" type="slidenum">
              <a:rPr lang="en-US" altLang="en-US" smtClean="0"/>
              <a:pPr/>
              <a:t>1</a:t>
            </a:fld>
            <a:endParaRPr lang="en-US" altLang="en-US"/>
          </a:p>
        </p:txBody>
      </p:sp>
      <p:sp>
        <p:nvSpPr>
          <p:cNvPr id="8196" name="Subtitle 2"/>
          <p:cNvSpPr txBox="1">
            <a:spLocks/>
          </p:cNvSpPr>
          <p:nvPr/>
        </p:nvSpPr>
        <p:spPr bwMode="auto">
          <a:xfrm>
            <a:off x="1795463" y="3032126"/>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None/>
            </a:pPr>
            <a:r>
              <a:rPr lang="en-US" altLang="en-US" sz="1600" b="1" dirty="0"/>
              <a:t>Trainer	:</a:t>
            </a:r>
            <a:r>
              <a:rPr lang="en-GB" sz="1600" b="1" dirty="0"/>
              <a:t>Hari Prasad Thapliyal</a:t>
            </a:r>
            <a:endParaRPr lang="en-US" sz="1600" dirty="0"/>
          </a:p>
          <a:p>
            <a:pPr marL="914400" lvl="2" indent="0">
              <a:buNone/>
            </a:pPr>
            <a:r>
              <a:rPr lang="en-GB" sz="1400" dirty="0"/>
              <a:t>MBA, MCA, PGDOM, PGDFM, CIC, MCITP, MCTS, CSM</a:t>
            </a:r>
            <a:endParaRPr lang="en-US" sz="1400" dirty="0"/>
          </a:p>
          <a:p>
            <a:pPr marL="914400" lvl="2" indent="0">
              <a:buNone/>
            </a:pPr>
            <a:r>
              <a:rPr lang="en-GB" sz="1400" dirty="0"/>
              <a:t>Mentor, Trainer &amp; Coach - PMP, PMI-ACP, PRINCE2, Agile </a:t>
            </a:r>
            <a:endParaRPr lang="en-US" sz="1400" dirty="0"/>
          </a:p>
          <a:p>
            <a:pPr defTabSz="914400">
              <a:buNone/>
            </a:pPr>
            <a:r>
              <a:rPr lang="en-US" altLang="en-US" sz="1400" dirty="0"/>
              <a:t>[</a:t>
            </a:r>
            <a:r>
              <a:rPr lang="en-US" altLang="en-US" sz="1400" b="1" dirty="0"/>
              <a:t>PMI-ACP 	: </a:t>
            </a:r>
            <a:r>
              <a:rPr lang="en-IN" altLang="en-US" sz="1400" dirty="0"/>
              <a:t>#318050</a:t>
            </a:r>
            <a:r>
              <a:rPr lang="en-US" altLang="en-US" sz="1400" b="1" dirty="0"/>
              <a:t>]</a:t>
            </a:r>
          </a:p>
          <a:p>
            <a:pPr defTabSz="914400">
              <a:buNone/>
            </a:pPr>
            <a:r>
              <a:rPr lang="en-US" altLang="en-US" sz="1400" b="1" dirty="0"/>
              <a:t>[PMP 	: </a:t>
            </a:r>
            <a:r>
              <a:rPr lang="en-IN" altLang="en-US" sz="1400" dirty="0"/>
              <a:t>#1563385</a:t>
            </a:r>
            <a:r>
              <a:rPr lang="en-US" altLang="en-US" sz="1400" b="1" dirty="0"/>
              <a:t>]</a:t>
            </a:r>
          </a:p>
        </p:txBody>
      </p:sp>
      <p:sp>
        <p:nvSpPr>
          <p:cNvPr id="8197" name="TextBox 11"/>
          <p:cNvSpPr txBox="1">
            <a:spLocks noChangeArrowheads="1"/>
          </p:cNvSpPr>
          <p:nvPr/>
        </p:nvSpPr>
        <p:spPr bwMode="auto">
          <a:xfrm>
            <a:off x="1600200" y="5867401"/>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85925" y="6019800"/>
            <a:ext cx="9067800" cy="553998"/>
          </a:xfrm>
          <a:prstGeom prst="rect">
            <a:avLst/>
          </a:prstGeom>
          <a:noFill/>
        </p:spPr>
        <p:txBody>
          <a:bodyPr>
            <a:spAutoFit/>
          </a:bodyPr>
          <a:lstStyle/>
          <a:p>
            <a:pPr defTabSz="914400" eaLnBrk="1" fontAlgn="auto" hangingPunct="1">
              <a:spcBef>
                <a:spcPts val="0"/>
              </a:spcBef>
              <a:spcAft>
                <a:spcPts val="0"/>
              </a:spcAft>
              <a:defRPr/>
            </a:pPr>
            <a:r>
              <a:rPr lang="en-US" sz="1000" b="1" u="sng" kern="0" dirty="0">
                <a:solidFill>
                  <a:srgbClr val="080808"/>
                </a:solidFill>
              </a:rPr>
              <a:t>This presentation copy is authorized only for Mercedes Benz, </a:t>
            </a:r>
            <a:r>
              <a:rPr lang="en-US" sz="1000" b="1" u="sng" kern="0" dirty="0" err="1">
                <a:solidFill>
                  <a:srgbClr val="080808"/>
                </a:solidFill>
              </a:rPr>
              <a:t>Indiranagar</a:t>
            </a:r>
            <a:r>
              <a:rPr lang="en-US" sz="1000" b="1" u="sng" kern="0" dirty="0">
                <a:solidFill>
                  <a:srgbClr val="080808"/>
                </a:solidFill>
              </a:rPr>
              <a:t>, Bangalore workshop conducted on 05-06-07-Apr-16.</a:t>
            </a:r>
          </a:p>
          <a:p>
            <a:pPr defTabSz="914400" eaLnBrk="1" fontAlgn="auto" hangingPunct="1">
              <a:spcBef>
                <a:spcPts val="0"/>
              </a:spcBef>
              <a:spcAft>
                <a:spcPts val="0"/>
              </a:spcAft>
              <a:defRPr/>
            </a:pPr>
            <a:endParaRPr lang="en-US" sz="1000" kern="0" dirty="0">
              <a:solidFill>
                <a:srgbClr val="080808"/>
              </a:solidFill>
            </a:endParaRPr>
          </a:p>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8199" name="TextBox 14"/>
          <p:cNvSpPr txBox="1">
            <a:spLocks noChangeArrowheads="1"/>
          </p:cNvSpPr>
          <p:nvPr/>
        </p:nvSpPr>
        <p:spPr bwMode="auto">
          <a:xfrm>
            <a:off x="1816246" y="4472326"/>
            <a:ext cx="868362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2400" b="1" dirty="0">
                <a:solidFill>
                  <a:schemeClr val="tx1"/>
                </a:solidFill>
                <a:cs typeface="Arial" panose="020B0604020202020204" pitchFamily="34" charset="0"/>
              </a:rPr>
              <a:t>Colossal Technologies</a:t>
            </a:r>
          </a:p>
          <a:p>
            <a:r>
              <a:rPr lang="en-IN" altLang="en-US" sz="1200" dirty="0">
                <a:solidFill>
                  <a:schemeClr val="tx1"/>
                </a:solidFill>
                <a:cs typeface="Arial" panose="020B0604020202020204" pitchFamily="34" charset="0"/>
              </a:rPr>
              <a:t>#106, 18th Main, HAL 2nd Stage, </a:t>
            </a:r>
            <a:r>
              <a:rPr lang="en-IN" altLang="en-US" sz="1200" dirty="0" err="1">
                <a:solidFill>
                  <a:schemeClr val="tx1"/>
                </a:solidFill>
                <a:cs typeface="Arial" panose="020B0604020202020204" pitchFamily="34" charset="0"/>
              </a:rPr>
              <a:t>Indiranagar</a:t>
            </a:r>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Bangalore, Karnataka 560008</a:t>
            </a:r>
          </a:p>
          <a:p>
            <a:r>
              <a:rPr lang="en-IN" altLang="en-US" sz="1200" dirty="0">
                <a:solidFill>
                  <a:schemeClr val="tx1"/>
                </a:solidFill>
                <a:cs typeface="Arial" panose="020B0604020202020204" pitchFamily="34" charset="0"/>
                <a:hlinkClick r:id="rId3"/>
              </a:rPr>
              <a:t>http://www.colossaltechnologies.com</a:t>
            </a:r>
            <a:endParaRPr lang="en-IN" altLang="en-US" sz="1200" dirty="0">
              <a:solidFill>
                <a:schemeClr val="tx1"/>
              </a:solidFill>
              <a:cs typeface="Arial" panose="020B0604020202020204" pitchFamily="34" charset="0"/>
            </a:endParaRPr>
          </a:p>
          <a:p>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Content related queries please write to hari.prasad@vedavit-ps.com</a:t>
            </a:r>
            <a:endParaRPr lang="en-IN" altLang="en-US" dirty="0">
              <a:solidFill>
                <a:schemeClr val="tx1"/>
              </a:solidFill>
              <a:cs typeface="Arial" panose="020B0604020202020204" pitchFamily="34" charset="0"/>
            </a:endParaRPr>
          </a:p>
          <a:p>
            <a:r>
              <a:rPr lang="en-IN" altLang="en-US" dirty="0">
                <a:solidFill>
                  <a:schemeClr val="tx1"/>
                </a:solidFill>
                <a:cs typeface="Arial" panose="020B0604020202020204" pitchFamily="34" charset="0"/>
              </a:rPr>
              <a:t>		</a:t>
            </a:r>
            <a:r>
              <a:rPr lang="en-IN" altLang="en-US" sz="1400" dirty="0">
                <a:solidFill>
                  <a:schemeClr val="tx1"/>
                </a:solidFill>
                <a:cs typeface="Arial" panose="020B0604020202020204" pitchFamily="34" charset="0"/>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114" y="30973"/>
            <a:ext cx="2162887" cy="699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Workshop </a:t>
            </a:r>
            <a:r>
              <a:rPr lang="en-US" dirty="0"/>
              <a:t>Objective</a:t>
            </a:r>
            <a:endParaRPr dirty="0"/>
          </a:p>
        </p:txBody>
      </p:sp>
      <p:sp>
        <p:nvSpPr>
          <p:cNvPr id="3" name="Content Placeholder 2"/>
          <p:cNvSpPr>
            <a:spLocks noGrp="1"/>
          </p:cNvSpPr>
          <p:nvPr>
            <p:ph idx="1"/>
          </p:nvPr>
        </p:nvSpPr>
        <p:spPr/>
        <p:txBody>
          <a:bodyPr>
            <a:normAutofit fontScale="92500" lnSpcReduction="10000"/>
          </a:bodyPr>
          <a:lstStyle/>
          <a:p>
            <a:pPr>
              <a:defRPr/>
            </a:pPr>
            <a:r>
              <a:rPr lang="en-US" dirty="0"/>
              <a:t>Understand Project &amp; Project Boundaries</a:t>
            </a:r>
          </a:p>
          <a:p>
            <a:pPr>
              <a:defRPr/>
            </a:pPr>
            <a:r>
              <a:rPr lang="en-US" dirty="0"/>
              <a:t>What to Estimate on Project?</a:t>
            </a:r>
          </a:p>
          <a:p>
            <a:pPr>
              <a:defRPr/>
            </a:pPr>
            <a:r>
              <a:rPr lang="en-US" dirty="0"/>
              <a:t>Ranges of Estimates</a:t>
            </a:r>
          </a:p>
          <a:p>
            <a:pPr>
              <a:defRPr/>
            </a:pPr>
            <a:r>
              <a:rPr lang="en-US" dirty="0"/>
              <a:t>Metrics, Benchmarking</a:t>
            </a:r>
          </a:p>
          <a:p>
            <a:pPr>
              <a:defRPr/>
            </a:pPr>
            <a:r>
              <a:rPr lang="en-US" dirty="0"/>
              <a:t>Familiarity to Various Estimation Methods</a:t>
            </a:r>
          </a:p>
          <a:p>
            <a:pPr>
              <a:defRPr/>
            </a:pPr>
            <a:r>
              <a:rPr lang="en-US" dirty="0"/>
              <a:t>Familiarity to Various Function Size Measurement Methods</a:t>
            </a:r>
          </a:p>
          <a:p>
            <a:pPr>
              <a:defRPr/>
            </a:pPr>
            <a:r>
              <a:rPr lang="en-US" b="1" dirty="0"/>
              <a:t>Deep Dive Estimation using Function Point Analysis</a:t>
            </a:r>
          </a:p>
          <a:p>
            <a:pPr>
              <a:defRPr/>
            </a:pPr>
            <a:r>
              <a:rPr lang="en-US" b="1" dirty="0"/>
              <a:t>Estimation using COSMIC FFP</a:t>
            </a:r>
          </a:p>
          <a:p>
            <a:pPr>
              <a:defRPr/>
            </a:pPr>
            <a:r>
              <a:rPr lang="en-US" dirty="0"/>
              <a:t>Application of FSM in Development, Enhancement, Maintenance Projects. Agile and Traditional Project Management</a:t>
            </a:r>
          </a:p>
        </p:txBody>
      </p:sp>
      <p:sp>
        <p:nvSpPr>
          <p:cNvPr id="4" name="Content Placeholder 3"/>
          <p:cNvSpPr>
            <a:spLocks noGrp="1"/>
          </p:cNvSpPr>
          <p:nvPr>
            <p:ph sz="quarter" idx="13"/>
          </p:nvPr>
        </p:nvSpPr>
        <p:spPr/>
        <p:txBody>
          <a:bodyPr/>
          <a:lstStyle/>
          <a:p>
            <a:endParaRPr lang="en-US"/>
          </a:p>
        </p:txBody>
      </p:sp>
      <p:sp>
        <p:nvSpPr>
          <p:cNvPr id="174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D84C0C-3AEF-47F5-AB2E-23C7E520571B}" type="slidenum">
              <a:rPr lang="en-US" altLang="en-US" smtClean="0"/>
              <a:pPr/>
              <a:t>10</a:t>
            </a:fld>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229379"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Command Buttons</a:t>
            </a:r>
            <a:r>
              <a:rPr lang="en-US" altLang="en-US" dirty="0">
                <a:latin typeface="Arial" panose="020B0604020202020204" pitchFamily="34" charset="0"/>
                <a:cs typeface="Times New Roman" panose="02020603050405020304" pitchFamily="18" charset="0"/>
              </a:rPr>
              <a:t> – Command  Buttons are one DET each. Command buttons may specify an add, change, delete or inquire action. For example, a simple application to track Distributors could have fields for Distributor Name, Address, City, State, Zip, Phone Number, and Fax Number.  This would represent seven data elements (7 DET’s) and  the add command button would represent the 8th data element. In short, the add external input represents a one external input with eight data elements, the change external input represents another external input with eight data elements (7 fields plus the change command button), and the delete external input represents the last external input with eight data elements (7 fields plus the delete command button).</a:t>
            </a:r>
          </a:p>
          <a:p>
            <a:pPr>
              <a:lnSpc>
                <a:spcPct val="110000"/>
              </a:lnSpc>
              <a:buClr>
                <a:srgbClr val="FF0000"/>
              </a:buClr>
              <a:buFont typeface="Wingdings" panose="05000000000000000000" pitchFamily="2" charset="2"/>
              <a:buChar char="§"/>
              <a:defRPr/>
            </a:pPr>
            <a:r>
              <a:rPr lang="en-US" altLang="en-US" dirty="0">
                <a:latin typeface="Arial" panose="020B0604020202020204" pitchFamily="34" charset="0"/>
                <a:cs typeface="Times New Roman" panose="02020603050405020304" pitchFamily="18" charset="0"/>
              </a:rPr>
              <a:t>Graphic Images are one DET</a:t>
            </a:r>
          </a:p>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Sound Bytes – </a:t>
            </a:r>
            <a:r>
              <a:rPr lang="en-US" altLang="en-US" dirty="0">
                <a:latin typeface="Arial" panose="020B0604020202020204" pitchFamily="34" charset="0"/>
                <a:cs typeface="Times New Roman" panose="02020603050405020304" pitchFamily="18" charset="0"/>
              </a:rPr>
              <a:t>This represents one data element.  The number of notes played is simply recursive information.  If the length of the sound byte increases, then the data element remains one. If it is played for two seconds or four seconds, then this is still one data element. </a:t>
            </a:r>
          </a:p>
          <a:p>
            <a:pPr marL="0" indent="0">
              <a:buNone/>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4064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353D5D-5535-4735-BEEA-8FEA56C71553}" type="datetime1">
              <a:rPr lang="en-US" altLang="en-US"/>
              <a:pPr/>
              <a:t>04-Apr-16</a:t>
            </a:fld>
            <a:endParaRPr lang="en-US" altLang="en-US"/>
          </a:p>
        </p:txBody>
      </p:sp>
      <p:sp>
        <p:nvSpPr>
          <p:cNvPr id="240646"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0647" name="Rectangle 2"/>
          <p:cNvSpPr>
            <a:spLocks noChangeArrowheads="1"/>
          </p:cNvSpPr>
          <p:nvPr/>
        </p:nvSpPr>
        <p:spPr bwMode="auto">
          <a:xfrm>
            <a:off x="1676400" y="1219200"/>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Arial" panose="020B0604020202020204" pitchFamily="34" charset="0"/>
              <a:cs typeface="Times New Roman" panose="02020603050405020304" pitchFamily="18" charset="0"/>
            </a:endParaRPr>
          </a:p>
        </p:txBody>
      </p:sp>
      <p:sp>
        <p:nvSpPr>
          <p:cNvPr id="655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DET Counting Rules: GUI</a:t>
            </a:r>
          </a:p>
        </p:txBody>
      </p:sp>
      <p:sp>
        <p:nvSpPr>
          <p:cNvPr id="3" name="Content Placeholder 2"/>
          <p:cNvSpPr>
            <a:spLocks noGrp="1"/>
          </p:cNvSpPr>
          <p:nvPr>
            <p:ph idx="1"/>
          </p:nvPr>
        </p:nvSpPr>
        <p:spPr/>
        <p:txBody>
          <a:bodyPr/>
          <a:lstStyle/>
          <a:p>
            <a:r>
              <a:rPr lang="en-IN" dirty="0"/>
              <a:t>In a GUI or OO environment it is common for information to move from one window to the next. The actual movement of data is not considered an external input because it has not crossed the application boundary (outside to inside) and does not maintain an ILF.</a:t>
            </a:r>
          </a:p>
          <a:p>
            <a:endParaRPr lang="en-IN" dirty="0"/>
          </a:p>
          <a:p>
            <a:endParaRPr lang="en-IN" dirty="0"/>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101</a:t>
            </a:fld>
            <a:endParaRPr lang="en-US"/>
          </a:p>
        </p:txBody>
      </p:sp>
    </p:spTree>
    <p:extLst>
      <p:ext uri="{BB962C8B-B14F-4D97-AF65-F5344CB8AC3E}">
        <p14:creationId xmlns:p14="http://schemas.microsoft.com/office/powerpoint/2010/main" val="2143355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67586"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defRPr/>
            </a:pPr>
            <a:r>
              <a:rPr lang="en-US" altLang="en-US" sz="2500" b="1"/>
              <a:t>Messages</a:t>
            </a:r>
          </a:p>
          <a:p>
            <a:pPr lvl="1">
              <a:lnSpc>
                <a:spcPct val="90000"/>
              </a:lnSpc>
              <a:defRPr/>
            </a:pPr>
            <a:r>
              <a:rPr lang="en-US" altLang="en-US" sz="1900"/>
              <a:t>Error Messages / Confirmation Messages – It indicates that a process will be or has been completed.  A message, “Zip code is required” would be an example of an error message.  A message, “Are you sure you want to delete the customer?” is an example of a confirmation message.  Neither of these type of messages are treated as a unique External Output, but they are treated as data elements for the appropriate transaction.  Each is one DET</a:t>
            </a:r>
          </a:p>
          <a:p>
            <a:pPr lvl="1">
              <a:lnSpc>
                <a:spcPct val="90000"/>
              </a:lnSpc>
              <a:defRPr/>
            </a:pPr>
            <a:r>
              <a:rPr lang="en-US" altLang="en-US" sz="1900"/>
              <a:t>Notification Messages – It is the basis of processing and a conclusion being drawn.  For example, while withdrawing from an ATM machine more money than you have in your account. You may receive the message, “You have insufficient funds to cover this transaction.” This is the result of information being read from a file and a conclusion being drawn.  A notification message is treated as an EO.</a:t>
            </a:r>
          </a:p>
          <a:p>
            <a:pPr lvl="1">
              <a:lnSpc>
                <a:spcPct val="90000"/>
              </a:lnSpc>
              <a:defRPr/>
            </a:pPr>
            <a:r>
              <a:rPr lang="en-US" altLang="en-US" sz="2100" b="1" i="1"/>
              <a:t>Notification Messages may be the result of  processing and the actual processing or derived data my not be seen.  If a message is created to be sent to a pager (beeper) at a given time.  This is much like an alarm. The pager message has one data element the text message.</a:t>
            </a:r>
          </a:p>
        </p:txBody>
      </p:sp>
      <p:sp>
        <p:nvSpPr>
          <p:cNvPr id="3" name="Content Placeholder 2"/>
          <p:cNvSpPr>
            <a:spLocks noGrp="1"/>
          </p:cNvSpPr>
          <p:nvPr>
            <p:ph sz="quarter" idx="13"/>
          </p:nvPr>
        </p:nvSpPr>
        <p:spPr/>
        <p:txBody>
          <a:bodyPr/>
          <a:lstStyle/>
          <a:p>
            <a:endParaRPr lang="en-US"/>
          </a:p>
        </p:txBody>
      </p:sp>
      <p:sp>
        <p:nvSpPr>
          <p:cNvPr id="24474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6EFFE4-22B7-4D47-8EE5-0E40EE9F8FF6}" type="datetime1">
              <a:rPr lang="en-US" altLang="en-US"/>
              <a:pPr/>
              <a:t>04-Apr-16</a:t>
            </a:fld>
            <a:endParaRPr lang="en-US" altLang="en-US"/>
          </a:p>
        </p:txBody>
      </p:sp>
      <p:sp>
        <p:nvSpPr>
          <p:cNvPr id="244742"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7587"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46787"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r>
              <a:rPr lang="en-US" altLang="en-US" sz="2800" b="1"/>
              <a:t>External Inputs</a:t>
            </a:r>
          </a:p>
          <a:p>
            <a:pPr lvl="1"/>
            <a:r>
              <a:rPr lang="en-US" altLang="en-US" sz="2400"/>
              <a:t>In GUI external inputs are preceded by serial inquiries</a:t>
            </a:r>
          </a:p>
          <a:p>
            <a:pPr lvl="1"/>
            <a:r>
              <a:rPr lang="en-US" altLang="en-US" sz="2400"/>
              <a:t>Each Add, Delete or Change function would be one External Input</a:t>
            </a:r>
          </a:p>
          <a:p>
            <a:r>
              <a:rPr lang="en-US" altLang="en-US" sz="2800" b="1"/>
              <a:t>Radio Buttons in a group are treated as one DET</a:t>
            </a:r>
            <a:r>
              <a:rPr lang="en-US" altLang="en-US" sz="2800"/>
              <a:t> Within a group of radio buttons the user has the option of selecting only one radio button at a time, so only one data element type is counted for all the radio buttons contained in the entire frame.  </a:t>
            </a:r>
          </a:p>
        </p:txBody>
      </p:sp>
      <p:sp>
        <p:nvSpPr>
          <p:cNvPr id="3" name="Content Placeholder 2"/>
          <p:cNvSpPr>
            <a:spLocks noGrp="1"/>
          </p:cNvSpPr>
          <p:nvPr>
            <p:ph sz="quarter" idx="13"/>
          </p:nvPr>
        </p:nvSpPr>
        <p:spPr/>
        <p:txBody>
          <a:bodyPr/>
          <a:lstStyle/>
          <a:p>
            <a:endParaRPr lang="en-US"/>
          </a:p>
        </p:txBody>
      </p:sp>
      <p:sp>
        <p:nvSpPr>
          <p:cNvPr id="24678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6E8946-54F4-4FD8-A4BD-ABC2F226DF75}" type="datetime1">
              <a:rPr lang="en-US" altLang="en-US"/>
              <a:pPr/>
              <a:t>04-Apr-16</a:t>
            </a:fld>
            <a:endParaRPr lang="en-US" altLang="en-US"/>
          </a:p>
        </p:txBody>
      </p:sp>
      <p:sp>
        <p:nvSpPr>
          <p:cNvPr id="246790"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8611"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7571" name="Content Placeholder 2"/>
          <p:cNvSpPr>
            <a:spLocks noGrp="1"/>
          </p:cNvSpPr>
          <p:nvPr>
            <p:ph idx="1"/>
          </p:nvPr>
        </p:nvSpPr>
        <p:spPr/>
        <p:txBody>
          <a:bodyPr>
            <a:normAutofit fontScale="850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An account number that is stored in multiple fields is counted as one DET.</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 before or after image for a group of 10 fields maintained for audit purposes would count as one DET for the before image (all 10 fields) and as one DET for the after image (all 10 fields) for a total of 2 DETs.</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The result(s) of a calculation from an elementary process, such as calculated sales tax value for a customer order is counted as one DET on the customer order ILF.</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Accessing the price of an item which is saved to a billing file or fields such as a time stamp if required by the user(s) are counted as DETs.</a:t>
            </a:r>
          </a:p>
        </p:txBody>
      </p:sp>
      <p:sp>
        <p:nvSpPr>
          <p:cNvPr id="3" name="Content Placeholder 2"/>
          <p:cNvSpPr>
            <a:spLocks noGrp="1"/>
          </p:cNvSpPr>
          <p:nvPr>
            <p:ph sz="quarter" idx="13"/>
          </p:nvPr>
        </p:nvSpPr>
        <p:spPr/>
        <p:txBody>
          <a:bodyPr/>
          <a:lstStyle/>
          <a:p>
            <a:endParaRPr lang="en-US"/>
          </a:p>
        </p:txBody>
      </p:sp>
      <p:sp>
        <p:nvSpPr>
          <p:cNvPr id="24883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4D5E78-B306-42DE-B7F1-A4C6372412F0}" type="datetime1">
              <a:rPr lang="en-US" altLang="en-US"/>
              <a:pPr/>
              <a:t>04-Apr-16</a:t>
            </a:fld>
            <a:endParaRPr lang="en-US" altLang="en-US"/>
          </a:p>
        </p:txBody>
      </p:sp>
      <p:sp>
        <p:nvSpPr>
          <p:cNvPr id="24883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8839" name="Rectangle 2"/>
          <p:cNvSpPr>
            <a:spLocks noChangeArrowheads="1"/>
          </p:cNvSpPr>
          <p:nvPr/>
        </p:nvSpPr>
        <p:spPr bwMode="auto">
          <a:xfrm>
            <a:off x="1676400" y="12192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200">
              <a:latin typeface="TimesNewRoman"/>
              <a:cs typeface="Times New Roman" panose="02020603050405020304" pitchFamily="18" charset="0"/>
            </a:endParaRPr>
          </a:p>
        </p:txBody>
      </p:sp>
      <p:sp>
        <p:nvSpPr>
          <p:cNvPr id="69635"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9619" name="Content Placeholder 2"/>
          <p:cNvSpPr>
            <a:spLocks noGrp="1"/>
          </p:cNvSpPr>
          <p:nvPr>
            <p:ph idx="1"/>
          </p:nvPr>
        </p:nvSpPr>
        <p:spPr/>
        <p:txBody>
          <a:bodyPr>
            <a:normAutofit fontScale="775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If an employee number appears twice in an ILF or EIF as (1) the key of the employee record and (2) a foreign key in the dependent record, count the DET only once.</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Within an ILF or EIF, count one DET for the 12 Monthly Budget Amount fields. Count one additional field to identify the applicable month.</a:t>
            </a:r>
          </a:p>
          <a:p>
            <a:pPr>
              <a:lnSpc>
                <a:spcPct val="110000"/>
              </a:lnSpc>
              <a:buClr>
                <a:srgbClr val="FF0000"/>
              </a:buClr>
              <a:buFont typeface="Wingdings" panose="05000000000000000000" pitchFamily="2" charset="2"/>
              <a:buChar char="§"/>
              <a:defRPr/>
            </a:pPr>
            <a:r>
              <a:rPr lang="en-US" altLang="en-US" dirty="0">
                <a:latin typeface="TimesNewRoman" charset="0"/>
                <a:cs typeface="Times New Roman" panose="02020603050405020304" pitchFamily="18" charset="0"/>
              </a:rPr>
              <a:t>When two applications maintain and/or reference the same ILF/EIF, but each maintains/references separate DETs, count only the DETs being used by each application to size the ILF/EIF. </a:t>
            </a:r>
            <a:r>
              <a:rPr lang="en-US" altLang="en-US" b="1" i="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Application A may specifically identify and use an address as: street address, city, state and zip code. Application B may see the address as one block of data without regard to individual components. Application A would count four DETs; Application B would count one DET.</a:t>
            </a:r>
          </a:p>
        </p:txBody>
      </p:sp>
      <p:sp>
        <p:nvSpPr>
          <p:cNvPr id="3" name="Content Placeholder 2"/>
          <p:cNvSpPr>
            <a:spLocks noGrp="1"/>
          </p:cNvSpPr>
          <p:nvPr>
            <p:ph sz="quarter" idx="13"/>
          </p:nvPr>
        </p:nvSpPr>
        <p:spPr/>
        <p:txBody>
          <a:bodyPr/>
          <a:lstStyle/>
          <a:p>
            <a:endParaRPr lang="en-US"/>
          </a:p>
        </p:txBody>
      </p:sp>
      <p:sp>
        <p:nvSpPr>
          <p:cNvPr id="25088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444545-5188-4BCB-9946-3E92FAE58292}" type="datetime1">
              <a:rPr lang="en-US" altLang="en-US"/>
              <a:pPr/>
              <a:t>04-Apr-16</a:t>
            </a:fld>
            <a:endParaRPr lang="en-US" altLang="en-US"/>
          </a:p>
        </p:txBody>
      </p:sp>
      <p:sp>
        <p:nvSpPr>
          <p:cNvPr id="250886" name="Rectangle 2"/>
          <p:cNvSpPr>
            <a:spLocks noChangeArrowheads="1"/>
          </p:cNvSpPr>
          <p:nvPr/>
        </p:nvSpPr>
        <p:spPr bwMode="auto">
          <a:xfrm>
            <a:off x="1676400" y="1295400"/>
            <a:ext cx="8763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000">
              <a:latin typeface="TimesNewRoman"/>
              <a:cs typeface="Times New Roman" panose="02020603050405020304" pitchFamily="18" charset="0"/>
            </a:endParaRPr>
          </a:p>
        </p:txBody>
      </p:sp>
      <p:sp>
        <p:nvSpPr>
          <p:cNvPr id="70659"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41667"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Application X maintains and/or references an ILF that contains SSN, Name, Street Name, Mail Stop, City, State, and Zip. Application Z maintains and/or references the Name, City, and State. Application X would count seven DETs; Application Z would count three DETs.</a:t>
            </a:r>
          </a:p>
          <a:p>
            <a:pPr>
              <a:lnSpc>
                <a:spcPct val="110000"/>
              </a:lnSpc>
              <a:buClr>
                <a:srgbClr val="FF0000"/>
              </a:buClr>
              <a:buFont typeface="Wingdings" panose="05000000000000000000" pitchFamily="2" charset="2"/>
              <a:buChar char="§"/>
              <a:defRPr/>
            </a:pPr>
            <a:r>
              <a:rPr lang="en-US" altLang="en-US" dirty="0">
                <a:latin typeface="TimesNewRoman" charset="0"/>
                <a:cs typeface="Times New Roman" panose="02020603050405020304" pitchFamily="18" charset="0"/>
              </a:rPr>
              <a:t>Count a DET for each piece of data required by the user to establish a relationship with another ILF or EIF. </a:t>
            </a:r>
            <a:r>
              <a:rPr lang="en-US" altLang="en-US" b="1" i="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in an HR application, an employee's information is maintained on an ILF. The employee’s job name is included as part of the employee's information. This DET is counted because it is required to relate an employee to a job that exists in the organization. This type of data element is referred to as a </a:t>
            </a:r>
            <a:r>
              <a:rPr lang="en-US" altLang="en-US" i="1" dirty="0">
                <a:latin typeface="TimesNewRoman,Italic"/>
                <a:cs typeface="Times New Roman" panose="02020603050405020304" pitchFamily="18" charset="0"/>
              </a:rPr>
              <a:t>foreign key.</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In an object oriented (OO) application, user requires an association between object classes, which have been identified as separate ILFs. Location name is a DET in the Location EIF. The location name is required when processing employee information; consequently, it is also counted as a DET within the Employee ILF.</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5293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2A4E7-04DF-4BFD-8817-012D431436B6}" type="datetime1">
              <a:rPr lang="en-US" altLang="en-US"/>
              <a:pPr/>
              <a:t>04-Apr-16</a:t>
            </a:fld>
            <a:endParaRPr lang="en-US" altLang="en-US"/>
          </a:p>
        </p:txBody>
      </p:sp>
      <p:sp>
        <p:nvSpPr>
          <p:cNvPr id="252934" name="Rectangle 2"/>
          <p:cNvSpPr>
            <a:spLocks noChangeArrowheads="1"/>
          </p:cNvSpPr>
          <p:nvPr/>
        </p:nvSpPr>
        <p:spPr bwMode="auto">
          <a:xfrm>
            <a:off x="1676400" y="1219200"/>
            <a:ext cx="8763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TimesNewRoman"/>
              <a:cs typeface="Times New Roman" panose="02020603050405020304" pitchFamily="18" charset="0"/>
            </a:endParaRPr>
          </a:p>
        </p:txBody>
      </p:sp>
      <p:sp>
        <p:nvSpPr>
          <p:cNvPr id="71683"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b="1">
                <a:effectLst>
                  <a:outerShdw blurRad="38100" dist="38100" dir="2700000" algn="tl">
                    <a:srgbClr val="C0C0C0"/>
                  </a:outerShdw>
                </a:effectLst>
                <a:latin typeface="Arial" panose="020B0604020202020204" pitchFamily="34" charset="0"/>
              </a:rPr>
              <a:t>When to Count Single DETs ?</a:t>
            </a:r>
            <a:endParaRPr/>
          </a:p>
        </p:txBody>
      </p:sp>
      <p:sp>
        <p:nvSpPr>
          <p:cNvPr id="243715" name="Content Placeholder 1"/>
          <p:cNvSpPr>
            <a:spLocks noGrp="1"/>
          </p:cNvSpPr>
          <p:nvPr>
            <p:ph idx="1"/>
          </p:nvPr>
        </p:nvSpPr>
        <p:spPr/>
        <p:txBody>
          <a:bodyPr>
            <a:normAutofit fontScale="77500" lnSpcReduction="20000"/>
          </a:bodyPr>
          <a:lstStyle/>
          <a:p>
            <a:pPr>
              <a:defRPr/>
            </a:pPr>
            <a:r>
              <a:rPr lang="en-US" altLang="en-US" dirty="0"/>
              <a:t>Fields that appear more than once in an internal logical file because of    technology or implementation techniques. </a:t>
            </a:r>
            <a:br>
              <a:rPr lang="en-US" altLang="en-US" dirty="0"/>
            </a:br>
            <a:endParaRPr lang="en-US" altLang="en-US" dirty="0"/>
          </a:p>
          <a:p>
            <a:pPr>
              <a:defRPr/>
            </a:pPr>
            <a:r>
              <a:rPr lang="en-US" altLang="en-US" dirty="0"/>
              <a:t>Fields that indicate an error occurred during processing or confirm that 	    processing is complete.</a:t>
            </a:r>
            <a:br>
              <a:rPr lang="en-US" altLang="en-US" dirty="0"/>
            </a:br>
            <a:endParaRPr lang="en-US" altLang="en-US" dirty="0"/>
          </a:p>
          <a:p>
            <a:pPr>
              <a:defRPr/>
            </a:pPr>
            <a:r>
              <a:rPr lang="en-US" altLang="en-US" u="sng" dirty="0"/>
              <a:t>Example</a:t>
            </a:r>
            <a:r>
              <a:rPr lang="en-US" altLang="en-US" dirty="0"/>
              <a:t>: Error Message Fields.</a:t>
            </a:r>
          </a:p>
          <a:p>
            <a:pPr>
              <a:defRPr/>
            </a:pPr>
            <a:endParaRPr lang="en-US" altLang="en-US" dirty="0"/>
          </a:p>
          <a:p>
            <a:pPr>
              <a:defRPr/>
            </a:pPr>
            <a:r>
              <a:rPr lang="en-US" altLang="en-US" dirty="0"/>
              <a:t>Count a single DET for the capability to specify the action to be taken by the external input.  </a:t>
            </a:r>
          </a:p>
          <a:p>
            <a:pPr>
              <a:defRPr/>
            </a:pPr>
            <a:endParaRPr lang="en-US" altLang="en-US" dirty="0"/>
          </a:p>
          <a:p>
            <a:pPr>
              <a:defRPr/>
            </a:pPr>
            <a:r>
              <a:rPr lang="en-US" altLang="en-US" u="sng" dirty="0"/>
              <a:t>Example:</a:t>
            </a:r>
            <a:r>
              <a:rPr lang="en-US" altLang="en-US" dirty="0"/>
              <a:t> count as one DET command lines or function/action (PF) keys that provide the capability to specify the action to be taken by the external input.  Count this as one additional DET per external input.  </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54981" name="Date Placeholder 2"/>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35F409-AF18-4248-BFD0-A4E4E9157EE1}" type="datetime1">
              <a:rPr lang="en-US" altLang="en-US"/>
              <a:pPr/>
              <a:t>04-Apr-16</a:t>
            </a:fld>
            <a:endParaRPr lang="en-US" altLang="en-US"/>
          </a:p>
        </p:txBody>
      </p:sp>
      <p:sp>
        <p:nvSpPr>
          <p:cNvPr id="254982" name="Footer Placeholder 3"/>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Real Time System</a:t>
            </a:r>
            <a:endParaRPr/>
          </a:p>
        </p:txBody>
      </p:sp>
      <p:sp>
        <p:nvSpPr>
          <p:cNvPr id="257027" name="Content Placeholder 2"/>
          <p:cNvSpPr>
            <a:spLocks noGrp="1"/>
          </p:cNvSpPr>
          <p:nvPr>
            <p:ph idx="1"/>
          </p:nvPr>
        </p:nvSpPr>
        <p:spPr/>
        <p:txBody>
          <a:bodyPr/>
          <a:lstStyle/>
          <a:p>
            <a:r>
              <a:rPr lang="en-US" altLang="en-US">
                <a:latin typeface="Arial" panose="020B0604020202020204" pitchFamily="34" charset="0"/>
                <a:cs typeface="Times New Roman" panose="02020603050405020304" pitchFamily="18" charset="0"/>
              </a:rPr>
              <a:t>Real time and embedded systems – The time of diagnostics, hardware state during diagnostics, temperature, voltage etc. would all be examples of one DET each.</a:t>
            </a:r>
          </a:p>
          <a:p>
            <a:r>
              <a:rPr lang="en-US" altLang="en-US">
                <a:latin typeface="Arial" panose="020B0604020202020204" pitchFamily="34" charset="0"/>
                <a:cs typeface="Times New Roman" panose="02020603050405020304" pitchFamily="18" charset="0"/>
              </a:rPr>
              <a:t>Operator Controls, Volume Controls, Sensor Readings, Radio Frequencies, Standards and Limit Settings (Alarms Settings etc.) would be counted as one DET each.</a:t>
            </a:r>
            <a:endParaRPr lang="en-US" altLang="en-US"/>
          </a:p>
        </p:txBody>
      </p:sp>
      <p:sp>
        <p:nvSpPr>
          <p:cNvPr id="3" name="Content Placeholder 2"/>
          <p:cNvSpPr>
            <a:spLocks noGrp="1"/>
          </p:cNvSpPr>
          <p:nvPr>
            <p:ph sz="quarter" idx="13"/>
          </p:nvPr>
        </p:nvSpPr>
        <p:spPr/>
        <p:txBody>
          <a:bodyPr/>
          <a:lstStyle/>
          <a:p>
            <a:endParaRPr lang="en-US"/>
          </a:p>
        </p:txBody>
      </p:sp>
      <p:sp>
        <p:nvSpPr>
          <p:cNvPr id="2570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20554C-0EFD-432E-A724-B0F4F4E496AB}" type="datetime1">
              <a:rPr lang="en-US" altLang="en-US"/>
              <a:pPr/>
              <a:t>04-Apr-16</a:t>
            </a:fld>
            <a:endParaRPr lang="en-US" altLang="en-US"/>
          </a:p>
        </p:txBody>
      </p:sp>
      <p:sp>
        <p:nvSpPr>
          <p:cNvPr id="25703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73730" name="Rectangle 2"/>
          <p:cNvSpPr>
            <a:spLocks noChangeArrowheads="1"/>
          </p:cNvSpPr>
          <p:nvPr/>
        </p:nvSpPr>
        <p:spPr bwMode="auto">
          <a:xfrm>
            <a:off x="1676400" y="76200"/>
            <a:ext cx="8839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3600" b="1" dirty="0">
              <a:solidFill>
                <a:srgbClr val="0066CC"/>
              </a:solidFill>
              <a:effectLst>
                <a:outerShdw blurRad="38100" dist="38100" dir="2700000" algn="tl">
                  <a:srgbClr val="C0C0C0"/>
                </a:outerShdw>
              </a:effectLst>
            </a:endParaRPr>
          </a:p>
        </p:txBody>
      </p:sp>
      <p:sp>
        <p:nvSpPr>
          <p:cNvPr id="257032" name="Rectangle 3"/>
          <p:cNvSpPr>
            <a:spLocks noChangeArrowheads="1"/>
          </p:cNvSpPr>
          <p:nvPr/>
        </p:nvSpPr>
        <p:spPr bwMode="auto">
          <a:xfrm>
            <a:off x="1828800" y="1524000"/>
            <a:ext cx="8610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265220"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CAAFE-4E14-43C5-BC7D-C1014F993426}" type="slidenum">
              <a:rPr lang="en-US" altLang="en-US" smtClean="0"/>
              <a:pPr/>
              <a:t>109</a:t>
            </a:fld>
            <a:endParaRPr lang="en-US" altLang="en-US"/>
          </a:p>
        </p:txBody>
      </p:sp>
      <p:sp>
        <p:nvSpPr>
          <p:cNvPr id="4" name="Content Placeholder 3"/>
          <p:cNvSpPr>
            <a:spLocks noGrp="1"/>
          </p:cNvSpPr>
          <p:nvPr>
            <p:ph sz="quarter" idx="13"/>
          </p:nvPr>
        </p:nvSpPr>
        <p:spPr/>
        <p:txBody>
          <a:bodyPr/>
          <a:lstStyle/>
          <a:p>
            <a:endParaRPr lang="en-US"/>
          </a:p>
        </p:txBody>
      </p:sp>
      <p:pic>
        <p:nvPicPr>
          <p:cNvPr id="265221" name="Picture 2" descr="DET-Transaction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893763"/>
            <a:ext cx="67627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Exclusion</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In the interest of time and to learn maximum about software sizing.</a:t>
            </a:r>
          </a:p>
          <a:p>
            <a:r>
              <a:rPr lang="en-US" dirty="0"/>
              <a:t>Avoid deliberation on software costing and cost components, type of costs</a:t>
            </a:r>
          </a:p>
          <a:p>
            <a:r>
              <a:rPr lang="en-US" dirty="0"/>
              <a:t>Avoid deliberation on project scheduling techniques/ methodology/ tool</a:t>
            </a:r>
          </a:p>
          <a:p>
            <a:r>
              <a:rPr lang="en-US" dirty="0"/>
              <a:t>Avoid deliberation on various requirements documentation/ Business Analysis work</a:t>
            </a:r>
          </a:p>
          <a:p>
            <a:r>
              <a:rPr lang="en-US" dirty="0"/>
              <a:t>Avoid deliberation on various quality metrics and reporting formats.</a:t>
            </a:r>
          </a:p>
          <a:p>
            <a:endParaRPr lang="en-US" dirty="0"/>
          </a:p>
          <a:p>
            <a:pPr marL="0" indent="0">
              <a:buNone/>
            </a:pPr>
            <a:r>
              <a:rPr lang="en-US" sz="3000" dirty="0"/>
              <a:t>However all these topics are related to software sizing so if absolute required we can discuss this consciously.</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11</a:t>
            </a:fld>
            <a:endParaRPr lang="en-US"/>
          </a:p>
        </p:txBody>
      </p:sp>
    </p:spTree>
    <p:extLst>
      <p:ext uri="{BB962C8B-B14F-4D97-AF65-F5344CB8AC3E}">
        <p14:creationId xmlns:p14="http://schemas.microsoft.com/office/powerpoint/2010/main" val="1395540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altLang="en-US" sz="4800" b="1" i="1" dirty="0">
                <a:latin typeface="Arial" panose="020B0604020202020204" pitchFamily="34" charset="0"/>
              </a:rPr>
              <a:t>External Outputs</a:t>
            </a:r>
            <a:endParaRPr dirty="0"/>
          </a:p>
        </p:txBody>
      </p:sp>
      <p:sp>
        <p:nvSpPr>
          <p:cNvPr id="267267" name="Subtitle 2"/>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Definition</a:t>
            </a:r>
            <a:endParaRPr/>
          </a:p>
        </p:txBody>
      </p:sp>
      <p:sp>
        <p:nvSpPr>
          <p:cNvPr id="2693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100">
                <a:latin typeface="Helv"/>
              </a:rPr>
              <a:t>An </a:t>
            </a:r>
            <a:r>
              <a:rPr lang="en-US" altLang="en-US" sz="2100" i="1">
                <a:latin typeface="Helv"/>
              </a:rPr>
              <a:t>external output</a:t>
            </a:r>
            <a:r>
              <a:rPr lang="en-US" altLang="en-US" sz="2100">
                <a:latin typeface="Helv"/>
              </a:rPr>
              <a:t> (EO) is an elementary process that generates data or control information sent outside the application's boundary. </a:t>
            </a:r>
          </a:p>
          <a:p>
            <a:pPr algn="ctr">
              <a:lnSpc>
                <a:spcPct val="90000"/>
              </a:lnSpc>
              <a:buFontTx/>
              <a:buNone/>
            </a:pPr>
            <a:r>
              <a:rPr lang="en-US" altLang="en-US" sz="2100" b="1">
                <a:latin typeface="Helv"/>
              </a:rPr>
              <a:t>OR</a:t>
            </a:r>
          </a:p>
          <a:p>
            <a:pPr>
              <a:lnSpc>
                <a:spcPct val="90000"/>
              </a:lnSpc>
            </a:pPr>
            <a:r>
              <a:rPr lang="en-US" altLang="en-US" sz="2100" i="1">
                <a:latin typeface="Century Schoolbook" panose="02040604050505020304" pitchFamily="18" charset="0"/>
              </a:rPr>
              <a:t>External Outputs (EO) is an elementary process in which derived data passes across the boundary from inside to outside. The data creates reports or output files sent to other applications. These reports and files are created from one or more internal logical files and external interface file .</a:t>
            </a:r>
            <a:endParaRPr lang="en-US" altLang="en-US" sz="2100" i="1">
              <a:latin typeface="Helv"/>
            </a:endParaRPr>
          </a:p>
          <a:p>
            <a:pPr>
              <a:lnSpc>
                <a:spcPct val="90000"/>
              </a:lnSpc>
            </a:pPr>
            <a:r>
              <a:rPr lang="en-US" altLang="en-US" sz="2100" i="1">
                <a:latin typeface="Century Schoolbook" panose="02040604050505020304" pitchFamily="18" charset="0"/>
              </a:rPr>
              <a:t>Derived Data is data that is processed beyond direct retrieval and editing of information from internal logical files or external interface files. Derived data is the result of algorithms, and/or calculations. Derived data occurs when one or more data elements are combined with a formula to generate or derive an additional data element(s).</a:t>
            </a:r>
            <a:endParaRPr lang="en-US" altLang="en-US" sz="2100" i="1">
              <a:latin typeface="Helv"/>
            </a:endParaRPr>
          </a:p>
        </p:txBody>
      </p:sp>
      <p:sp>
        <p:nvSpPr>
          <p:cNvPr id="3" name="Content Placeholder 2"/>
          <p:cNvSpPr>
            <a:spLocks noGrp="1"/>
          </p:cNvSpPr>
          <p:nvPr>
            <p:ph sz="quarter" idx="13"/>
          </p:nvPr>
        </p:nvSpPr>
        <p:spPr/>
        <p:txBody>
          <a:bodyPr/>
          <a:lstStyle/>
          <a:p>
            <a:endParaRPr lang="en-US"/>
          </a:p>
        </p:txBody>
      </p:sp>
      <p:sp>
        <p:nvSpPr>
          <p:cNvPr id="2693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A6B54E-7AAD-4991-AE04-ABDBE803CFCA}" type="datetime1">
              <a:rPr lang="en-US" altLang="en-US"/>
              <a:pPr/>
              <a:t>04-Apr-16</a:t>
            </a:fld>
            <a:endParaRPr lang="en-US" altLang="en-US"/>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77500" lnSpcReduction="20000"/>
          </a:bodyPr>
          <a:lstStyle/>
          <a:p>
            <a:r>
              <a:rPr lang="en-IN" dirty="0"/>
              <a:t>Browse</a:t>
            </a:r>
          </a:p>
          <a:p>
            <a:r>
              <a:rPr lang="en-IN" dirty="0"/>
              <a:t>Display</a:t>
            </a:r>
          </a:p>
          <a:p>
            <a:r>
              <a:rPr lang="en-IN" dirty="0"/>
              <a:t>Get</a:t>
            </a:r>
          </a:p>
          <a:p>
            <a:r>
              <a:rPr lang="en-IN" dirty="0"/>
              <a:t>On-lines</a:t>
            </a:r>
          </a:p>
          <a:p>
            <a:r>
              <a:rPr lang="en-IN" dirty="0"/>
              <a:t>Output</a:t>
            </a:r>
          </a:p>
          <a:p>
            <a:r>
              <a:rPr lang="en-IN" dirty="0"/>
              <a:t>Print</a:t>
            </a:r>
          </a:p>
          <a:p>
            <a:r>
              <a:rPr lang="en-IN" dirty="0"/>
              <a:t>Query</a:t>
            </a:r>
          </a:p>
          <a:p>
            <a:r>
              <a:rPr lang="en-IN" dirty="0"/>
              <a:t>Reports</a:t>
            </a:r>
          </a:p>
          <a:p>
            <a:r>
              <a:rPr lang="en-IN" dirty="0"/>
              <a:t>Request</a:t>
            </a:r>
          </a:p>
          <a:p>
            <a:r>
              <a:rPr lang="en-IN" dirty="0"/>
              <a:t>Retrieve</a:t>
            </a:r>
          </a:p>
          <a:p>
            <a:r>
              <a:rPr lang="en-IN" dirty="0"/>
              <a:t>Seek</a:t>
            </a:r>
          </a:p>
          <a:p>
            <a:r>
              <a:rPr lang="en-IN" dirty="0"/>
              <a:t>Select</a:t>
            </a:r>
          </a:p>
          <a:p>
            <a:r>
              <a:rPr lang="en-IN" dirty="0"/>
              <a:t>View</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112</a:t>
            </a:fld>
            <a:endParaRPr lang="en-US"/>
          </a:p>
        </p:txBody>
      </p:sp>
    </p:spTree>
    <p:extLst>
      <p:ext uri="{BB962C8B-B14F-4D97-AF65-F5344CB8AC3E}">
        <p14:creationId xmlns:p14="http://schemas.microsoft.com/office/powerpoint/2010/main" val="1912577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DETs for Outputs</a:t>
            </a:r>
            <a:endParaRPr/>
          </a:p>
        </p:txBody>
      </p:sp>
      <p:sp>
        <p:nvSpPr>
          <p:cNvPr id="26624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marL="0" indent="0">
              <a:buNone/>
              <a:defRPr/>
            </a:pPr>
            <a:r>
              <a:rPr lang="en-US" altLang="en-US" sz="2900" b="1" dirty="0"/>
              <a:t>Definition</a:t>
            </a:r>
          </a:p>
          <a:p>
            <a:pPr marL="0" indent="0">
              <a:buNone/>
              <a:defRPr/>
            </a:pPr>
            <a:r>
              <a:rPr lang="en-US" altLang="en-US" sz="2500" dirty="0"/>
              <a:t>A </a:t>
            </a:r>
            <a:r>
              <a:rPr lang="en-US" altLang="en-US" sz="2500" i="1" dirty="0"/>
              <a:t>data element type</a:t>
            </a:r>
            <a:r>
              <a:rPr lang="en-US" altLang="en-US" sz="2500" dirty="0"/>
              <a:t> is a user recognizable, non-recursive field that appears on the external output</a:t>
            </a:r>
          </a:p>
          <a:p>
            <a:pPr marL="0" indent="0">
              <a:buNone/>
              <a:defRPr/>
            </a:pPr>
            <a:endParaRPr lang="en-US" altLang="en-US" dirty="0"/>
          </a:p>
          <a:p>
            <a:pPr marL="0" indent="0">
              <a:buNone/>
              <a:defRPr/>
            </a:pPr>
            <a:r>
              <a:rPr lang="en-US" altLang="en-US" b="1" dirty="0"/>
              <a:t>Rules</a:t>
            </a:r>
          </a:p>
          <a:p>
            <a:pPr>
              <a:defRPr/>
            </a:pPr>
            <a:r>
              <a:rPr lang="en-US" altLang="en-US" sz="2500" dirty="0"/>
              <a:t>Count a DET for each user recognizable, non-recursive field that appears on the external output</a:t>
            </a:r>
            <a:r>
              <a:rPr lang="en-US" altLang="en-US" dirty="0">
                <a:latin typeface="Helv"/>
              </a:rPr>
              <a:t>. </a:t>
            </a:r>
          </a:p>
          <a:p>
            <a:pPr>
              <a:defRPr/>
            </a:pPr>
            <a:r>
              <a:rPr lang="en-US" altLang="en-US" sz="2500" dirty="0"/>
              <a:t>Do not count literal as DETs.</a:t>
            </a:r>
          </a:p>
          <a:p>
            <a:pPr>
              <a:lnSpc>
                <a:spcPct val="96000"/>
              </a:lnSpc>
              <a:defRPr/>
            </a:pPr>
            <a:r>
              <a:rPr lang="en-US" altLang="en-US" sz="2500" dirty="0"/>
              <a:t>Do not count paging variables or system-generated stamps.</a:t>
            </a:r>
            <a:endParaRPr lang="en-US" altLang="en-US" b="1" dirty="0"/>
          </a:p>
          <a:p>
            <a:pPr marL="0" indent="0">
              <a:buNone/>
              <a:defRPr/>
            </a:pPr>
            <a:endParaRPr lang="en-US" altLang="en-US" b="1" dirty="0"/>
          </a:p>
        </p:txBody>
      </p:sp>
      <p:sp>
        <p:nvSpPr>
          <p:cNvPr id="3" name="Content Placeholder 2"/>
          <p:cNvSpPr>
            <a:spLocks noGrp="1"/>
          </p:cNvSpPr>
          <p:nvPr>
            <p:ph sz="quarter" idx="13"/>
          </p:nvPr>
        </p:nvSpPr>
        <p:spPr/>
        <p:txBody>
          <a:bodyPr/>
          <a:lstStyle/>
          <a:p>
            <a:endParaRPr lang="en-US"/>
          </a:p>
        </p:txBody>
      </p:sp>
      <p:sp>
        <p:nvSpPr>
          <p:cNvPr id="27546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5B1A1F-8695-46AA-A67B-BBDA7209114A}" type="datetime1">
              <a:rPr lang="en-US" altLang="en-US"/>
              <a:pPr/>
              <a:t>04-Apr-16</a:t>
            </a:fld>
            <a:endParaRPr lang="en-US" alt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Counting Outputs</a:t>
            </a:r>
            <a:endParaRPr/>
          </a:p>
        </p:txBody>
      </p:sp>
      <p:sp>
        <p:nvSpPr>
          <p:cNvPr id="268291" name="Content Placeholder 2"/>
          <p:cNvSpPr>
            <a:spLocks noGrp="1"/>
          </p:cNvSpPr>
          <p:nvPr>
            <p:ph idx="1"/>
          </p:nvPr>
        </p:nvSpPr>
        <p:spPr/>
        <p:txBody>
          <a:bodyPr>
            <a:normAutofit fontScale="92500" lnSpcReduction="10000"/>
          </a:bodyPr>
          <a:lstStyle/>
          <a:p>
            <a:pPr marL="0" indent="0">
              <a:lnSpc>
                <a:spcPct val="90000"/>
              </a:lnSpc>
              <a:buNone/>
              <a:defRPr/>
            </a:pPr>
            <a:r>
              <a:rPr lang="en-US" altLang="en-US" sz="4800" b="1" dirty="0"/>
              <a:t>When to Count Single DETs ?</a:t>
            </a:r>
            <a:endParaRPr lang="en-US" altLang="en-US" dirty="0"/>
          </a:p>
          <a:p>
            <a:pPr>
              <a:lnSpc>
                <a:spcPct val="90000"/>
              </a:lnSpc>
              <a:buFontTx/>
              <a:buChar char="–"/>
              <a:defRPr/>
            </a:pPr>
            <a:r>
              <a:rPr lang="en-US" altLang="en-US" dirty="0"/>
              <a:t>A logical field that is stored physically as multiple fields, but  is required by the user as a single piece of information.  </a:t>
            </a:r>
          </a:p>
          <a:p>
            <a:pPr>
              <a:lnSpc>
                <a:spcPct val="90000"/>
              </a:lnSpc>
              <a:defRPr/>
            </a:pPr>
            <a:endParaRPr lang="en-US" altLang="en-US" dirty="0"/>
          </a:p>
          <a:p>
            <a:pPr>
              <a:lnSpc>
                <a:spcPct val="90000"/>
              </a:lnSpc>
              <a:buFontTx/>
              <a:buChar char="–"/>
              <a:defRPr/>
            </a:pPr>
            <a:r>
              <a:rPr lang="en-US" altLang="en-US" dirty="0"/>
              <a:t>Each type of label and each type of numerical equivalent in a graphical output. </a:t>
            </a:r>
          </a:p>
          <a:p>
            <a:pPr>
              <a:lnSpc>
                <a:spcPct val="90000"/>
              </a:lnSpc>
              <a:defRPr/>
            </a:pPr>
            <a:endParaRPr lang="en-US" altLang="en-US" dirty="0"/>
          </a:p>
          <a:p>
            <a:pPr>
              <a:lnSpc>
                <a:spcPct val="90000"/>
              </a:lnSpc>
              <a:buFontTx/>
              <a:buChar char="–"/>
              <a:defRPr/>
            </a:pPr>
            <a:r>
              <a:rPr lang="en-US" altLang="en-US" dirty="0"/>
              <a:t>Text information that may be a single word, sentence, or phrase.</a:t>
            </a:r>
          </a:p>
          <a:p>
            <a:pPr>
              <a:lnSpc>
                <a:spcPct val="90000"/>
              </a:lnSpc>
              <a:defRPr/>
            </a:pPr>
            <a:endParaRPr lang="en-US" altLang="en-US" dirty="0"/>
          </a:p>
          <a:p>
            <a:pPr>
              <a:lnSpc>
                <a:spcPct val="90000"/>
              </a:lnSpc>
              <a:defRPr/>
            </a:pPr>
            <a:r>
              <a:rPr lang="en-US" altLang="en-US" u="sng" dirty="0"/>
              <a:t>For example</a:t>
            </a:r>
            <a:r>
              <a:rPr lang="en-US" altLang="en-US" dirty="0"/>
              <a:t>, a message is included on a report to indicate why a transaction to add a job could not be completed successfully. </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7750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EA0B43-348E-4A60-85DD-70DA32ECBBFF}" type="datetime1">
              <a:rPr lang="en-US" altLang="en-US"/>
              <a:pPr/>
              <a:t>04-Apr-16</a:t>
            </a:fld>
            <a:endParaRPr lang="en-US" altLang="en-US"/>
          </a:p>
        </p:txBody>
      </p:sp>
      <p:sp>
        <p:nvSpPr>
          <p:cNvPr id="27751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86018" name="Rectangle 2"/>
          <p:cNvSpPr>
            <a:spLocks noChangeArrowheads="1"/>
          </p:cNvSpPr>
          <p:nvPr/>
        </p:nvSpPr>
        <p:spPr bwMode="auto">
          <a:xfrm>
            <a:off x="19812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79555"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a:t>External Outputs</a:t>
            </a:r>
          </a:p>
          <a:p>
            <a:pPr lvl="1">
              <a:lnSpc>
                <a:spcPct val="90000"/>
              </a:lnSpc>
            </a:pPr>
            <a:r>
              <a:rPr lang="en-US" altLang="en-US"/>
              <a:t>Textual, graphical or electronic information</a:t>
            </a:r>
          </a:p>
          <a:p>
            <a:pPr lvl="1">
              <a:lnSpc>
                <a:spcPct val="90000"/>
              </a:lnSpc>
            </a:pPr>
            <a:r>
              <a:rPr lang="en-US" altLang="en-US"/>
              <a:t>Each type of report to be treated as external outputs.</a:t>
            </a:r>
          </a:p>
          <a:p>
            <a:pPr>
              <a:lnSpc>
                <a:spcPct val="90000"/>
              </a:lnSpc>
            </a:pPr>
            <a:r>
              <a:rPr lang="en-US" altLang="en-US"/>
              <a:t>External Inquiries</a:t>
            </a:r>
          </a:p>
          <a:p>
            <a:pPr lvl="1">
              <a:lnSpc>
                <a:spcPct val="90000"/>
              </a:lnSpc>
            </a:pPr>
            <a:r>
              <a:rPr lang="en-US" altLang="en-US"/>
              <a:t>Serial Inquiries to be counted separately</a:t>
            </a:r>
          </a:p>
          <a:p>
            <a:pPr lvl="1">
              <a:lnSpc>
                <a:spcPct val="90000"/>
              </a:lnSpc>
            </a:pPr>
            <a:r>
              <a:rPr lang="en-US" altLang="en-US"/>
              <a:t>EQs do not contain derived data</a:t>
            </a:r>
          </a:p>
          <a:p>
            <a:pPr lvl="1">
              <a:lnSpc>
                <a:spcPct val="90000"/>
              </a:lnSpc>
            </a:pPr>
            <a:r>
              <a:rPr lang="en-US" altLang="en-US"/>
              <a:t>for e.g.. customer is selective from customer list which in turn is used to extract other customer details</a:t>
            </a:r>
          </a:p>
        </p:txBody>
      </p:sp>
      <p:sp>
        <p:nvSpPr>
          <p:cNvPr id="3" name="Content Placeholder 2"/>
          <p:cNvSpPr>
            <a:spLocks noGrp="1"/>
          </p:cNvSpPr>
          <p:nvPr>
            <p:ph sz="quarter" idx="13"/>
          </p:nvPr>
        </p:nvSpPr>
        <p:spPr/>
        <p:txBody>
          <a:bodyPr/>
          <a:lstStyle/>
          <a:p>
            <a:endParaRPr lang="en-US"/>
          </a:p>
        </p:txBody>
      </p:sp>
      <p:sp>
        <p:nvSpPr>
          <p:cNvPr id="27955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BA0581-8B30-4AD9-966F-F48599175AE2}" type="datetime1">
              <a:rPr lang="en-US" altLang="en-US"/>
              <a:pPr/>
              <a:t>04-Apr-16</a:t>
            </a:fld>
            <a:endParaRPr lang="en-US" altLang="en-US"/>
          </a:p>
        </p:txBody>
      </p:sp>
      <p:sp>
        <p:nvSpPr>
          <p:cNvPr id="27955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911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EO Counting</a:t>
            </a:r>
            <a:endParaRPr/>
          </a:p>
        </p:txBody>
      </p:sp>
      <p:sp>
        <p:nvSpPr>
          <p:cNvPr id="2816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spcAft>
                <a:spcPct val="48000"/>
              </a:spcAft>
            </a:pPr>
            <a:r>
              <a:rPr lang="en-US" altLang="en-US" sz="2500" b="1"/>
              <a:t>Is data sent outside the application boundary?</a:t>
            </a:r>
            <a:endParaRPr lang="en-US" altLang="en-US"/>
          </a:p>
          <a:p>
            <a:pPr lvl="1">
              <a:lnSpc>
                <a:spcPct val="90000"/>
              </a:lnSpc>
              <a:buFontTx/>
              <a:buNone/>
            </a:pPr>
            <a:r>
              <a:rPr lang="en-US" altLang="en-US" sz="2000"/>
              <a:t>-	Look at the work flow.</a:t>
            </a:r>
          </a:p>
          <a:p>
            <a:pPr lvl="1">
              <a:lnSpc>
                <a:spcPct val="90000"/>
              </a:lnSpc>
              <a:buFontTx/>
              <a:buNone/>
            </a:pPr>
            <a:r>
              <a:rPr lang="en-US" altLang="en-US" sz="2000"/>
              <a:t>-	Identify where the user and other application interfaces occur in the process functional decomposition.</a:t>
            </a:r>
            <a:r>
              <a:rPr lang="en-US" altLang="en-US"/>
              <a:t>   </a:t>
            </a:r>
          </a:p>
          <a:p>
            <a:pPr>
              <a:lnSpc>
                <a:spcPct val="90000"/>
              </a:lnSpc>
              <a:spcAft>
                <a:spcPct val="48000"/>
              </a:spcAft>
            </a:pPr>
            <a:r>
              <a:rPr lang="en-US" altLang="en-US" sz="2500" b="1"/>
              <a:t>Is the process self-contained and does it leave the business in a consistent state?</a:t>
            </a:r>
            <a:endParaRPr lang="en-US" altLang="en-US"/>
          </a:p>
          <a:p>
            <a:pPr lvl="1">
              <a:lnSpc>
                <a:spcPct val="90000"/>
              </a:lnSpc>
              <a:buFontTx/>
              <a:buNone/>
            </a:pPr>
            <a:r>
              <a:rPr lang="en-US" altLang="en-US" sz="2000"/>
              <a:t>-	Review external inputs and external inquiries to get an overall view of how the user works with the information.  </a:t>
            </a:r>
          </a:p>
          <a:p>
            <a:pPr lvl="1">
              <a:lnSpc>
                <a:spcPct val="90000"/>
              </a:lnSpc>
              <a:buFontTx/>
              <a:buNone/>
            </a:pPr>
            <a:r>
              <a:rPr lang="en-US" altLang="en-US" sz="2000"/>
              <a:t>-	Work through the process diagram to get hints.</a:t>
            </a:r>
          </a:p>
          <a:p>
            <a:pPr lvl="1">
              <a:lnSpc>
                <a:spcPct val="90000"/>
              </a:lnSpc>
              <a:buFontTx/>
              <a:buNone/>
            </a:pPr>
            <a:r>
              <a:rPr lang="en-US" altLang="en-US" sz="2000"/>
              <a:t>-	Look at what happened in the manual system.</a:t>
            </a:r>
          </a:p>
        </p:txBody>
      </p:sp>
      <p:sp>
        <p:nvSpPr>
          <p:cNvPr id="3" name="Content Placeholder 2"/>
          <p:cNvSpPr>
            <a:spLocks noGrp="1"/>
          </p:cNvSpPr>
          <p:nvPr>
            <p:ph sz="quarter" idx="13"/>
          </p:nvPr>
        </p:nvSpPr>
        <p:spPr/>
        <p:txBody>
          <a:bodyPr/>
          <a:lstStyle/>
          <a:p>
            <a:endParaRPr lang="en-US"/>
          </a:p>
        </p:txBody>
      </p:sp>
      <p:sp>
        <p:nvSpPr>
          <p:cNvPr id="2816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A886DC-B278-43C9-A144-DD01461A1EB3}" type="datetime1">
              <a:rPr lang="en-US" altLang="en-US"/>
              <a:pPr/>
              <a:t>04-Apr-16</a:t>
            </a:fld>
            <a:endParaRPr lang="en-US" altLang="en-US"/>
          </a:p>
        </p:txBody>
      </p:sp>
      <p:sp>
        <p:nvSpPr>
          <p:cNvPr id="2816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EO Counting</a:t>
            </a:r>
            <a:endParaRPr/>
          </a:p>
        </p:txBody>
      </p:sp>
      <p:sp>
        <p:nvSpPr>
          <p:cNvPr id="283651" name="Content Placeholder 3"/>
          <p:cNvSpPr>
            <a:spLocks noGrp="1"/>
          </p:cNvSpPr>
          <p:nvPr>
            <p:ph idx="1"/>
          </p:nvPr>
        </p:nvSpPr>
        <p:spPr/>
        <p:txBody>
          <a:bodyPr/>
          <a:lstStyle/>
          <a:p>
            <a:pPr>
              <a:spcAft>
                <a:spcPct val="48000"/>
              </a:spcAft>
              <a:buFontTx/>
              <a:buChar char="•"/>
            </a:pPr>
            <a:r>
              <a:rPr lang="en-US" altLang="en-US" sz="2400" b="1">
                <a:latin typeface="Arial" panose="020B0604020202020204" pitchFamily="34" charset="0"/>
                <a:cs typeface="Times New Roman" panose="02020603050405020304" pitchFamily="18" charset="0"/>
              </a:rPr>
              <a:t>Is the process the smallest unit of activity from the user perspective?</a:t>
            </a:r>
            <a:endParaRPr lang="en-US" altLang="en-US" sz="2400">
              <a:latin typeface="Arial" panose="020B0604020202020204" pitchFamily="34" charset="0"/>
              <a:cs typeface="Times New Roman" panose="02020603050405020304" pitchFamily="18" charset="0"/>
            </a:endParaRPr>
          </a:p>
          <a:p>
            <a:pPr lvl="1">
              <a:lnSpc>
                <a:spcPct val="90000"/>
              </a:lnSpc>
              <a:buFontTx/>
              <a:buNone/>
            </a:pPr>
            <a:r>
              <a:rPr lang="en-US" altLang="en-US" sz="2000">
                <a:latin typeface="Arial" panose="020B0604020202020204" pitchFamily="34" charset="0"/>
                <a:cs typeface="Times New Roman" panose="02020603050405020304" pitchFamily="18" charset="0"/>
              </a:rPr>
              <a:t>-	Look at the different forms used.</a:t>
            </a:r>
          </a:p>
          <a:p>
            <a:pPr lvl="1">
              <a:lnSpc>
                <a:spcPct val="90000"/>
              </a:lnSpc>
              <a:buFontTx/>
              <a:buNone/>
            </a:pPr>
            <a:r>
              <a:rPr lang="en-US" altLang="en-US" sz="2000">
                <a:latin typeface="Arial" panose="020B0604020202020204" pitchFamily="34" charset="0"/>
                <a:cs typeface="Times New Roman" panose="02020603050405020304" pitchFamily="18" charset="0"/>
              </a:rPr>
              <a:t>-	Review the ILFs to identify how the user groups the information.</a:t>
            </a:r>
          </a:p>
          <a:p>
            <a:pPr lvl="1">
              <a:lnSpc>
                <a:spcPct val="90000"/>
              </a:lnSpc>
              <a:buFontTx/>
              <a:buChar char="–"/>
            </a:pPr>
            <a:r>
              <a:rPr lang="en-US" altLang="en-US" sz="2000">
                <a:latin typeface="Arial" panose="020B0604020202020204" pitchFamily="34" charset="0"/>
                <a:cs typeface="Times New Roman" panose="02020603050405020304" pitchFamily="18" charset="0"/>
              </a:rPr>
              <a:t>Identify where the user and other application interfaces occur in the process functional decomposition.</a:t>
            </a:r>
            <a:r>
              <a:rPr lang="en-US" altLang="en-US">
                <a:latin typeface="Arial" panose="020B0604020202020204" pitchFamily="34" charset="0"/>
                <a:cs typeface="Times New Roman" panose="02020603050405020304" pitchFamily="18" charset="0"/>
              </a:rPr>
              <a:t>  </a:t>
            </a:r>
          </a:p>
          <a:p>
            <a:pPr lvl="1">
              <a:lnSpc>
                <a:spcPct val="90000"/>
              </a:lnSpc>
              <a:buFontTx/>
              <a:buChar char="–"/>
            </a:pPr>
            <a:r>
              <a:rPr lang="en-US" altLang="en-US" sz="2000">
                <a:latin typeface="Arial" panose="020B0604020202020204" pitchFamily="34" charset="0"/>
                <a:cs typeface="Times New Roman" panose="02020603050405020304" pitchFamily="18" charset="0"/>
              </a:rPr>
              <a:t>Look at what happened in the manual system.</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one physical report, screen, or batch output file can, when viewed logically, correspond to a number of EOs.</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two or more physical reports, screens, or batch output files can correspond to one EO if the  processing logic is identical. </a:t>
            </a:r>
          </a:p>
        </p:txBody>
      </p:sp>
      <p:sp>
        <p:nvSpPr>
          <p:cNvPr id="2" name="Content Placeholder 1"/>
          <p:cNvSpPr>
            <a:spLocks noGrp="1"/>
          </p:cNvSpPr>
          <p:nvPr>
            <p:ph sz="quarter" idx="13"/>
          </p:nvPr>
        </p:nvSpPr>
        <p:spPr/>
        <p:txBody>
          <a:bodyPr/>
          <a:lstStyle/>
          <a:p>
            <a:endParaRPr lang="en-US"/>
          </a:p>
        </p:txBody>
      </p:sp>
      <p:sp>
        <p:nvSpPr>
          <p:cNvPr id="28365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193483-4D9F-4AEB-A631-A9B6315D48ED}" type="datetime1">
              <a:rPr lang="en-US" altLang="en-US"/>
              <a:pPr/>
              <a:t>04-Apr-16</a:t>
            </a:fld>
            <a:endParaRPr lang="en-US" altLang="en-US"/>
          </a:p>
        </p:txBody>
      </p:sp>
      <p:sp>
        <p:nvSpPr>
          <p:cNvPr id="9523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83655" name="Rectangle 3"/>
          <p:cNvSpPr>
            <a:spLocks noChangeArrowheads="1"/>
          </p:cNvSpPr>
          <p:nvPr/>
        </p:nvSpPr>
        <p:spPr bwMode="auto">
          <a:xfrm>
            <a:off x="1981200" y="10668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EO Counting</a:t>
            </a:r>
            <a:endParaRPr/>
          </a:p>
        </p:txBody>
      </p:sp>
      <p:sp>
        <p:nvSpPr>
          <p:cNvPr id="285699" name="Content Placeholder 2"/>
          <p:cNvSpPr>
            <a:spLocks noGrp="1"/>
          </p:cNvSpPr>
          <p:nvPr>
            <p:ph idx="1"/>
          </p:nvPr>
        </p:nvSpPr>
        <p:spPr/>
        <p:txBody>
          <a:bodyPr/>
          <a:lstStyle/>
          <a:p>
            <a:pPr>
              <a:spcAft>
                <a:spcPct val="48000"/>
              </a:spcAft>
              <a:buFontTx/>
              <a:buChar char="•"/>
            </a:pPr>
            <a:r>
              <a:rPr lang="en-US" altLang="en-US" sz="2400" b="1">
                <a:latin typeface="Arial" panose="020B0604020202020204" pitchFamily="34" charset="0"/>
                <a:cs typeface="Times New Roman" panose="02020603050405020304" pitchFamily="18" charset="0"/>
              </a:rPr>
              <a:t>Is the processing logic unique from other EOs?</a:t>
            </a:r>
            <a:endParaRPr lang="en-US" altLang="en-US" sz="2400">
              <a:latin typeface="Arial" panose="020B0604020202020204" pitchFamily="34" charset="0"/>
              <a:cs typeface="Times New Roman" panose="02020603050405020304" pitchFamily="18" charset="0"/>
            </a:endParaRPr>
          </a:p>
          <a:p>
            <a:pPr lvl="1">
              <a:buFontTx/>
              <a:buNone/>
            </a:pPr>
            <a:r>
              <a:rPr lang="en-US" altLang="en-US">
                <a:latin typeface="Times New Roman" panose="02020603050405020304" pitchFamily="18" charset="0"/>
                <a:cs typeface="Times New Roman" panose="02020603050405020304" pitchFamily="18" charset="0"/>
              </a:rPr>
              <a:t>-	</a:t>
            </a:r>
            <a:r>
              <a:rPr lang="en-US" altLang="en-US" sz="2000">
                <a:latin typeface="Arial" panose="020B0604020202020204" pitchFamily="34" charset="0"/>
                <a:cs typeface="Times New Roman" panose="02020603050405020304" pitchFamily="18" charset="0"/>
              </a:rPr>
              <a:t>Identify output based on the processing logic required.  </a:t>
            </a:r>
          </a:p>
          <a:p>
            <a:pPr lvl="1">
              <a:buFontTx/>
              <a:buNone/>
            </a:pPr>
            <a:r>
              <a:rPr lang="en-US" altLang="en-US" sz="2000">
                <a:latin typeface="Arial" panose="020B0604020202020204" pitchFamily="34" charset="0"/>
                <a:cs typeface="Times New Roman" panose="02020603050405020304" pitchFamily="18" charset="0"/>
              </a:rPr>
              <a:t>-	Remember that resorting or rearranging a set of data does not make processing logic unique.</a:t>
            </a:r>
            <a:r>
              <a:rPr lang="en-US" altLang="en-US">
                <a:latin typeface="Times New Roman" panose="02020603050405020304" pitchFamily="18" charset="0"/>
                <a:cs typeface="Times New Roman" panose="02020603050405020304" pitchFamily="18" charset="0"/>
              </a:rPr>
              <a:t>  </a:t>
            </a:r>
          </a:p>
          <a:p>
            <a:pPr>
              <a:spcAft>
                <a:spcPct val="48000"/>
              </a:spcAft>
              <a:buFontTx/>
              <a:buChar char="•"/>
            </a:pPr>
            <a:r>
              <a:rPr lang="en-US" altLang="en-US" sz="2400" b="1">
                <a:latin typeface="Arial" panose="020B0604020202020204" pitchFamily="34" charset="0"/>
                <a:cs typeface="Times New Roman" panose="02020603050405020304" pitchFamily="18" charset="0"/>
              </a:rPr>
              <a:t>Are the data elements different from other EOs?</a:t>
            </a:r>
          </a:p>
          <a:p>
            <a:pPr lvl="1">
              <a:buFontTx/>
              <a:buNone/>
            </a:pPr>
            <a:r>
              <a:rPr lang="en-US" altLang="en-US" sz="2000">
                <a:latin typeface="Arial" panose="020B0604020202020204" pitchFamily="34" charset="0"/>
                <a:cs typeface="Times New Roman" panose="02020603050405020304" pitchFamily="18" charset="0"/>
              </a:rPr>
              <a:t>-	If the data elements appear to be a subset of the data element of another EO, be sure two elementary processes are required by the user—one for the main data element and one for the subsets.</a:t>
            </a:r>
            <a:r>
              <a:rPr lang="en-US" altLang="en-US">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sz="quarter" idx="13"/>
          </p:nvPr>
        </p:nvSpPr>
        <p:spPr/>
        <p:txBody>
          <a:bodyPr/>
          <a:lstStyle/>
          <a:p>
            <a:endParaRPr lang="en-US"/>
          </a:p>
        </p:txBody>
      </p:sp>
      <p:sp>
        <p:nvSpPr>
          <p:cNvPr id="2857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217018-0E22-4FAC-A75F-4E32CAC5AD7B}" type="datetime1">
              <a:rPr lang="en-US" altLang="en-US"/>
              <a:pPr/>
              <a:t>04-Apr-16</a:t>
            </a:fld>
            <a:endParaRPr lang="en-US" altLang="en-US"/>
          </a:p>
        </p:txBody>
      </p:sp>
      <p:sp>
        <p:nvSpPr>
          <p:cNvPr id="28570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9625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85704" name="Rectangle 3"/>
          <p:cNvSpPr>
            <a:spLocks noChangeArrowheads="1"/>
          </p:cNvSpPr>
          <p:nvPr/>
        </p:nvSpPr>
        <p:spPr bwMode="auto">
          <a:xfrm>
            <a:off x="1981200" y="1447800"/>
            <a:ext cx="777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altLang="en-US" sz="4800" b="1" i="1" dirty="0">
                <a:latin typeface="Arial" panose="020B0604020202020204" pitchFamily="34" charset="0"/>
              </a:rPr>
              <a:t>External Query</a:t>
            </a:r>
            <a:endParaRPr dirty="0"/>
          </a:p>
        </p:txBody>
      </p:sp>
      <p:sp>
        <p:nvSpPr>
          <p:cNvPr id="287747" name="Subtitle 3"/>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fontScale="85000" lnSpcReduction="20000"/>
          </a:bodyPr>
          <a:lstStyle/>
          <a:p>
            <a:pPr marL="0" indent="0">
              <a:buNone/>
            </a:pPr>
            <a:r>
              <a:rPr lang="en-GB" b="1" dirty="0"/>
              <a:t>Day 1</a:t>
            </a:r>
          </a:p>
          <a:p>
            <a:pPr lvl="0"/>
            <a:r>
              <a:rPr lang="en-GB" b="1" dirty="0"/>
              <a:t>Introduction to Software Estimation</a:t>
            </a:r>
            <a:endParaRPr lang="en-US" b="1" dirty="0"/>
          </a:p>
          <a:p>
            <a:pPr lvl="0"/>
            <a:r>
              <a:rPr lang="en-GB" b="1" dirty="0"/>
              <a:t>Understanding Elements of FPA of IFPUG</a:t>
            </a:r>
            <a:endParaRPr lang="en-US" b="1" dirty="0"/>
          </a:p>
          <a:p>
            <a:r>
              <a:rPr lang="en-GB" b="1" dirty="0"/>
              <a:t>Estimating Transaction Function Types</a:t>
            </a:r>
            <a:endParaRPr lang="en-US" dirty="0"/>
          </a:p>
          <a:p>
            <a:r>
              <a:rPr lang="en-GB" b="1" dirty="0"/>
              <a:t>Estimating Data Function Types</a:t>
            </a:r>
          </a:p>
          <a:p>
            <a:pPr marL="0" indent="0">
              <a:buNone/>
            </a:pPr>
            <a:r>
              <a:rPr lang="en-GB" b="1" dirty="0"/>
              <a:t>Day 2</a:t>
            </a:r>
            <a:endParaRPr lang="en-US" dirty="0"/>
          </a:p>
          <a:p>
            <a:r>
              <a:rPr lang="en-GB" b="1" dirty="0"/>
              <a:t>Final Step of Size Estimation</a:t>
            </a:r>
            <a:endParaRPr lang="en-US" dirty="0"/>
          </a:p>
          <a:p>
            <a:r>
              <a:rPr lang="en-GB" b="1" dirty="0"/>
              <a:t>Converting Size into Efforts</a:t>
            </a:r>
            <a:endParaRPr lang="en-US" dirty="0"/>
          </a:p>
          <a:p>
            <a:pPr lvl="0"/>
            <a:r>
              <a:rPr lang="en-GB" b="1" dirty="0"/>
              <a:t>Converting efforts into Cost and Schedule</a:t>
            </a:r>
          </a:p>
          <a:p>
            <a:pPr marL="0" indent="0">
              <a:buNone/>
            </a:pPr>
            <a:r>
              <a:rPr lang="en-GB" b="1" dirty="0"/>
              <a:t>Day 3</a:t>
            </a:r>
            <a:endParaRPr lang="en-US" b="1" dirty="0"/>
          </a:p>
          <a:p>
            <a:pPr lvl="0"/>
            <a:r>
              <a:rPr lang="en-GB" b="1" dirty="0"/>
              <a:t>Let us Count (A case study)- FPA</a:t>
            </a:r>
            <a:endParaRPr lang="en-US" b="1" dirty="0"/>
          </a:p>
          <a:p>
            <a:r>
              <a:rPr lang="en-GB" b="1" dirty="0"/>
              <a:t>COSMIC FFP</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a:t>
            </a:fld>
            <a:endParaRPr lang="en-US"/>
          </a:p>
        </p:txBody>
      </p:sp>
    </p:spTree>
    <p:extLst>
      <p:ext uri="{BB962C8B-B14F-4D97-AF65-F5344CB8AC3E}">
        <p14:creationId xmlns:p14="http://schemas.microsoft.com/office/powerpoint/2010/main" val="37917949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EQ Definition</a:t>
            </a:r>
            <a:endParaRPr dirty="0"/>
          </a:p>
        </p:txBody>
      </p:sp>
      <p:sp>
        <p:nvSpPr>
          <p:cNvPr id="28979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400"/>
              <a:t>An </a:t>
            </a:r>
            <a:r>
              <a:rPr lang="en-US" altLang="en-US" sz="2400" i="1"/>
              <a:t>external inquiry</a:t>
            </a:r>
            <a:r>
              <a:rPr lang="en-US" altLang="en-US" sz="2400"/>
              <a:t> (EQ)</a:t>
            </a:r>
            <a:r>
              <a:rPr lang="en-US" altLang="en-US" sz="2400" i="1"/>
              <a:t> </a:t>
            </a:r>
            <a:r>
              <a:rPr lang="en-US" altLang="en-US" sz="2400"/>
              <a:t>is an elementary process made up of an input-output combination that results in </a:t>
            </a:r>
            <a:r>
              <a:rPr lang="en-US" altLang="en-US" sz="2400" b="1"/>
              <a:t>data retrieval</a:t>
            </a:r>
            <a:r>
              <a:rPr lang="en-US" altLang="en-US" sz="2400"/>
              <a:t>.  </a:t>
            </a:r>
            <a:r>
              <a:rPr lang="en-US" altLang="en-US" sz="2400" b="1"/>
              <a:t>The output side contains no derived data</a:t>
            </a:r>
            <a:r>
              <a:rPr lang="en-US" altLang="en-US" sz="2400"/>
              <a:t>.  No internal logical file (ILF) is maintained during processing.</a:t>
            </a:r>
          </a:p>
          <a:p>
            <a:pPr algn="ctr">
              <a:lnSpc>
                <a:spcPct val="90000"/>
              </a:lnSpc>
              <a:buFontTx/>
              <a:buNone/>
            </a:pPr>
            <a:r>
              <a:rPr lang="en-US" altLang="en-US" sz="2400" b="1"/>
              <a:t>OR</a:t>
            </a:r>
          </a:p>
          <a:p>
            <a:pPr>
              <a:lnSpc>
                <a:spcPct val="90000"/>
              </a:lnSpc>
            </a:pPr>
            <a:r>
              <a:rPr lang="en-US" altLang="en-US" sz="2400" i="1">
                <a:latin typeface="Century Schoolbook" panose="02040604050505020304" pitchFamily="18" charset="0"/>
              </a:rPr>
              <a:t>External Inquiry (EQ) is an elementary process with both input and output components that result in data retrieval from one or more internal logical files and external interface files. This information is sent outside the application boundary. The input process does not update any Internal Logical Files and the output side does not contain derived data.</a:t>
            </a:r>
            <a:endParaRPr lang="en-US" altLang="en-US" sz="2400"/>
          </a:p>
        </p:txBody>
      </p:sp>
      <p:sp>
        <p:nvSpPr>
          <p:cNvPr id="3" name="Content Placeholder 2"/>
          <p:cNvSpPr>
            <a:spLocks noGrp="1"/>
          </p:cNvSpPr>
          <p:nvPr>
            <p:ph sz="quarter" idx="13"/>
          </p:nvPr>
        </p:nvSpPr>
        <p:spPr/>
        <p:txBody>
          <a:bodyPr/>
          <a:lstStyle/>
          <a:p>
            <a:endParaRPr lang="en-US"/>
          </a:p>
        </p:txBody>
      </p:sp>
      <p:sp>
        <p:nvSpPr>
          <p:cNvPr id="28979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6A6028-C486-4D98-AA93-7EB5506EEC1A}" type="datetime1">
              <a:rPr lang="en-US" altLang="en-US"/>
              <a:pPr/>
              <a:t>04-Apr-16</a:t>
            </a:fld>
            <a:endParaRPr lang="en-US" altLang="en-US"/>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Vocabulary to Identify EQ</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48723513"/>
              </p:ext>
            </p:extLst>
          </p:nvPr>
        </p:nvGraphicFramePr>
        <p:xfrm>
          <a:off x="508000" y="762000"/>
          <a:ext cx="10972800" cy="5455920"/>
        </p:xfrm>
        <a:graphic>
          <a:graphicData uri="http://schemas.openxmlformats.org/drawingml/2006/table">
            <a:tbl>
              <a:tblPr>
                <a:tableStyleId>{2D5ABB26-0587-4C30-8999-92F81FD0307C}</a:tableStyleId>
              </a:tblPr>
              <a:tblGrid>
                <a:gridCol w="5486400">
                  <a:extLst>
                    <a:ext uri="{9D8B030D-6E8A-4147-A177-3AD203B41FA5}">
                      <a16:colId xmlns:a16="http://schemas.microsoft.com/office/drawing/2014/main" val="3221589470"/>
                    </a:ext>
                  </a:extLst>
                </a:gridCol>
                <a:gridCol w="5486400">
                  <a:extLst>
                    <a:ext uri="{9D8B030D-6E8A-4147-A177-3AD203B41FA5}">
                      <a16:colId xmlns:a16="http://schemas.microsoft.com/office/drawing/2014/main" val="1896402272"/>
                    </a:ext>
                  </a:extLst>
                </a:gridCol>
              </a:tblGrid>
              <a:tr h="370840">
                <a:tc>
                  <a:txBody>
                    <a:bodyPr/>
                    <a:lstStyle/>
                    <a:p>
                      <a:r>
                        <a:rPr lang="en-IN" sz="3200" dirty="0"/>
                        <a:t>Browse</a:t>
                      </a:r>
                    </a:p>
                    <a:p>
                      <a:r>
                        <a:rPr lang="en-IN" sz="3200" dirty="0"/>
                        <a:t>Display</a:t>
                      </a:r>
                    </a:p>
                    <a:p>
                      <a:r>
                        <a:rPr lang="en-IN" sz="3200" dirty="0"/>
                        <a:t>Extract</a:t>
                      </a:r>
                    </a:p>
                    <a:p>
                      <a:r>
                        <a:rPr lang="en-IN" sz="3200" dirty="0"/>
                        <a:t>Fetch</a:t>
                      </a:r>
                    </a:p>
                    <a:p>
                      <a:r>
                        <a:rPr lang="en-IN" sz="3200" dirty="0"/>
                        <a:t>Find</a:t>
                      </a:r>
                    </a:p>
                    <a:p>
                      <a:r>
                        <a:rPr lang="en-IN" sz="3200" dirty="0"/>
                        <a:t>Gather</a:t>
                      </a:r>
                    </a:p>
                    <a:p>
                      <a:r>
                        <a:rPr lang="en-IN" sz="3200" dirty="0"/>
                        <a:t>Get</a:t>
                      </a:r>
                    </a:p>
                    <a:p>
                      <a:r>
                        <a:rPr lang="en-IN" sz="3200" dirty="0"/>
                        <a:t>Drop Down</a:t>
                      </a:r>
                    </a:p>
                    <a:p>
                      <a:r>
                        <a:rPr lang="en-IN" sz="3200" dirty="0"/>
                        <a:t>Lists</a:t>
                      </a:r>
                    </a:p>
                    <a:p>
                      <a:r>
                        <a:rPr lang="en-IN" sz="3200" dirty="0"/>
                        <a:t>Look Ups</a:t>
                      </a:r>
                    </a:p>
                  </a:txBody>
                  <a:tcPr/>
                </a:tc>
                <a:tc>
                  <a:txBody>
                    <a:bodyPr/>
                    <a:lstStyle/>
                    <a:p>
                      <a:r>
                        <a:rPr lang="en-IN" sz="3200" dirty="0"/>
                        <a:t>On-lines</a:t>
                      </a:r>
                    </a:p>
                    <a:p>
                      <a:r>
                        <a:rPr lang="en-IN" sz="3200" dirty="0"/>
                        <a:t>Output</a:t>
                      </a:r>
                    </a:p>
                    <a:p>
                      <a:r>
                        <a:rPr lang="en-IN" sz="3200" dirty="0"/>
                        <a:t>Pick Lists</a:t>
                      </a:r>
                    </a:p>
                    <a:p>
                      <a:r>
                        <a:rPr lang="en-IN" sz="3200" dirty="0"/>
                        <a:t>Print</a:t>
                      </a:r>
                    </a:p>
                    <a:p>
                      <a:r>
                        <a:rPr lang="en-IN" sz="3200" dirty="0"/>
                        <a:t>Query</a:t>
                      </a:r>
                    </a:p>
                    <a:p>
                      <a:r>
                        <a:rPr lang="en-IN" sz="3200" dirty="0"/>
                        <a:t>Scan</a:t>
                      </a:r>
                    </a:p>
                    <a:p>
                      <a:r>
                        <a:rPr lang="en-IN" sz="3200" dirty="0"/>
                        <a:t>Seek</a:t>
                      </a:r>
                    </a:p>
                    <a:p>
                      <a:r>
                        <a:rPr lang="en-IN" sz="3200" dirty="0"/>
                        <a:t>Select</a:t>
                      </a:r>
                    </a:p>
                    <a:p>
                      <a:r>
                        <a:rPr lang="en-IN" sz="3200" dirty="0"/>
                        <a:t>Show</a:t>
                      </a:r>
                    </a:p>
                    <a:p>
                      <a:r>
                        <a:rPr lang="en-IN" sz="3200" dirty="0"/>
                        <a:t>View</a:t>
                      </a:r>
                    </a:p>
                    <a:p>
                      <a:r>
                        <a:rPr lang="en-IN" sz="3200" dirty="0"/>
                        <a:t>Reports</a:t>
                      </a:r>
                    </a:p>
                  </a:txBody>
                  <a:tcPr/>
                </a:tc>
                <a:extLst>
                  <a:ext uri="{0D108BD9-81ED-4DB2-BD59-A6C34878D82A}">
                    <a16:rowId xmlns:a16="http://schemas.microsoft.com/office/drawing/2014/main" val="1816580415"/>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121</a:t>
            </a:fld>
            <a:endParaRPr lang="en-US"/>
          </a:p>
        </p:txBody>
      </p:sp>
    </p:spTree>
    <p:extLst>
      <p:ext uri="{BB962C8B-B14F-4D97-AF65-F5344CB8AC3E}">
        <p14:creationId xmlns:p14="http://schemas.microsoft.com/office/powerpoint/2010/main" val="4209849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a:defRPr/>
            </a:pPr>
            <a:r>
              <a:rPr dirty="0"/>
              <a:t>Value Adjustment Factor</a:t>
            </a:r>
          </a:p>
        </p:txBody>
      </p:sp>
      <p:sp>
        <p:nvSpPr>
          <p:cNvPr id="312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A6267F-1B48-44C6-9D23-2626635756BD}"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a:t>General System Characteristics</a:t>
            </a:r>
            <a:endParaRPr/>
          </a:p>
        </p:txBody>
      </p:sp>
      <p:sp>
        <p:nvSpPr>
          <p:cNvPr id="6" name="Content Placeholder 5"/>
          <p:cNvSpPr>
            <a:spLocks noGrp="1"/>
          </p:cNvSpPr>
          <p:nvPr>
            <p:ph idx="1"/>
          </p:nvPr>
        </p:nvSpPr>
        <p:spPr/>
        <p:txBody>
          <a:bodyPr>
            <a:noAutofit/>
          </a:bodyPr>
          <a:lstStyle/>
          <a:p>
            <a:pPr marL="514350" indent="-514350">
              <a:buFont typeface="+mj-lt"/>
              <a:buAutoNum type="arabicPeriod"/>
              <a:defRPr/>
            </a:pPr>
            <a:r>
              <a:rPr lang="en-US" sz="2000" dirty="0"/>
              <a:t>Data communications </a:t>
            </a:r>
          </a:p>
          <a:p>
            <a:pPr marL="514350" indent="-514350">
              <a:buFont typeface="+mj-lt"/>
              <a:buAutoNum type="arabicPeriod"/>
              <a:defRPr/>
            </a:pPr>
            <a:r>
              <a:rPr lang="en-US" sz="2000" dirty="0"/>
              <a:t>Distributed data processing</a:t>
            </a:r>
          </a:p>
          <a:p>
            <a:pPr marL="514350" indent="-514350">
              <a:buFont typeface="+mj-lt"/>
              <a:buAutoNum type="arabicPeriod"/>
              <a:defRPr/>
            </a:pPr>
            <a:r>
              <a:rPr lang="en-US" sz="2000" dirty="0"/>
              <a:t>Performance </a:t>
            </a:r>
          </a:p>
          <a:p>
            <a:pPr marL="514350" indent="-514350">
              <a:buFont typeface="+mj-lt"/>
              <a:buAutoNum type="arabicPeriod"/>
              <a:defRPr/>
            </a:pPr>
            <a:r>
              <a:rPr lang="en-US" sz="2000" dirty="0"/>
              <a:t>Heavily used configuration</a:t>
            </a:r>
          </a:p>
          <a:p>
            <a:pPr marL="514350" indent="-514350">
              <a:buFont typeface="+mj-lt"/>
              <a:buAutoNum type="arabicPeriod"/>
              <a:defRPr/>
            </a:pPr>
            <a:r>
              <a:rPr lang="en-US" sz="2000" dirty="0"/>
              <a:t>Transaction rate </a:t>
            </a:r>
          </a:p>
          <a:p>
            <a:pPr marL="514350" indent="-514350">
              <a:buFont typeface="+mj-lt"/>
              <a:buAutoNum type="arabicPeriod"/>
              <a:defRPr/>
            </a:pPr>
            <a:r>
              <a:rPr lang="en-US" sz="2000" dirty="0"/>
              <a:t>Online data entry </a:t>
            </a:r>
          </a:p>
          <a:p>
            <a:pPr marL="514350" indent="-514350">
              <a:buFont typeface="+mj-lt"/>
              <a:buAutoNum type="arabicPeriod"/>
              <a:defRPr/>
            </a:pPr>
            <a:r>
              <a:rPr lang="en-US" sz="2000" dirty="0"/>
              <a:t>End-user efficiency </a:t>
            </a:r>
          </a:p>
          <a:p>
            <a:pPr marL="514350" indent="-514350">
              <a:buFont typeface="+mj-lt"/>
              <a:buAutoNum type="arabicPeriod"/>
              <a:defRPr/>
            </a:pPr>
            <a:r>
              <a:rPr lang="en-US" sz="2000" dirty="0"/>
              <a:t>Online update </a:t>
            </a:r>
          </a:p>
          <a:p>
            <a:pPr marL="514350" indent="-514350">
              <a:buFont typeface="+mj-lt"/>
              <a:buAutoNum type="arabicPeriod"/>
              <a:defRPr/>
            </a:pPr>
            <a:r>
              <a:rPr lang="en-US" sz="2000" dirty="0"/>
              <a:t>Complex processing </a:t>
            </a:r>
          </a:p>
          <a:p>
            <a:pPr marL="514350" indent="-514350">
              <a:buFont typeface="+mj-lt"/>
              <a:buAutoNum type="arabicPeriod"/>
              <a:defRPr/>
            </a:pPr>
            <a:r>
              <a:rPr lang="en-US" sz="2000" dirty="0"/>
              <a:t>Reusability </a:t>
            </a:r>
          </a:p>
          <a:p>
            <a:pPr marL="514350" indent="-514350">
              <a:buFont typeface="+mj-lt"/>
              <a:buAutoNum type="arabicPeriod"/>
              <a:defRPr/>
            </a:pPr>
            <a:r>
              <a:rPr lang="en-US" sz="2000" dirty="0"/>
              <a:t>Installation ease </a:t>
            </a:r>
          </a:p>
          <a:p>
            <a:pPr marL="514350" indent="-514350">
              <a:buFont typeface="+mj-lt"/>
              <a:buAutoNum type="arabicPeriod"/>
              <a:defRPr/>
            </a:pPr>
            <a:r>
              <a:rPr lang="en-US" sz="2000" dirty="0"/>
              <a:t>Operational ease </a:t>
            </a:r>
          </a:p>
          <a:p>
            <a:pPr marL="514350" indent="-514350">
              <a:buFont typeface="+mj-lt"/>
              <a:buAutoNum type="arabicPeriod"/>
              <a:defRPr/>
            </a:pPr>
            <a:r>
              <a:rPr lang="en-US" sz="2000" dirty="0"/>
              <a:t>Multiple sites </a:t>
            </a:r>
          </a:p>
          <a:p>
            <a:pPr marL="514350" indent="-514350">
              <a:buFont typeface="+mj-lt"/>
              <a:buAutoNum type="arabicPeriod"/>
              <a:defRPr/>
            </a:pPr>
            <a:r>
              <a:rPr lang="en-US" sz="2000" dirty="0"/>
              <a:t>Facilitate change</a:t>
            </a:r>
          </a:p>
          <a:p>
            <a:pPr>
              <a:defRPr/>
            </a:pPr>
            <a:endParaRPr lang="en-US" sz="2000" dirty="0"/>
          </a:p>
        </p:txBody>
      </p:sp>
      <p:sp>
        <p:nvSpPr>
          <p:cNvPr id="2" name="Content Placeholder 1"/>
          <p:cNvSpPr>
            <a:spLocks noGrp="1"/>
          </p:cNvSpPr>
          <p:nvPr>
            <p:ph sz="quarter" idx="13"/>
          </p:nvPr>
        </p:nvSpPr>
        <p:spPr/>
        <p:txBody>
          <a:bodyPr/>
          <a:lstStyle/>
          <a:p>
            <a:endParaRPr lang="en-US"/>
          </a:p>
        </p:txBody>
      </p:sp>
      <p:sp>
        <p:nvSpPr>
          <p:cNvPr id="314373"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D1214D-2201-43E5-B50A-AA2F6E1C4A07}" type="slidenum">
              <a:rPr lang="en-US" altLang="en-US" smtClean="0"/>
              <a:pPr/>
              <a:t>123</a:t>
            </a:fld>
            <a:endParaRPr lang="en-US"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Degrees of Influence</a:t>
            </a:r>
            <a:endParaRPr/>
          </a:p>
        </p:txBody>
      </p:sp>
      <p:sp>
        <p:nvSpPr>
          <p:cNvPr id="316419" name="Content Placeholder 2"/>
          <p:cNvSpPr>
            <a:spLocks noGrp="1"/>
          </p:cNvSpPr>
          <p:nvPr>
            <p:ph idx="1"/>
          </p:nvPr>
        </p:nvSpPr>
        <p:spPr/>
        <p:txBody>
          <a:bodyPr/>
          <a:lstStyle/>
          <a:p>
            <a:pPr>
              <a:lnSpc>
                <a:spcPct val="96000"/>
              </a:lnSpc>
              <a:spcAft>
                <a:spcPct val="24000"/>
              </a:spcAft>
              <a:buFontTx/>
              <a:buNone/>
            </a:pPr>
            <a:r>
              <a:rPr lang="en-US" altLang="en-US"/>
              <a:t>0 - Not present, or no influence </a:t>
            </a:r>
          </a:p>
          <a:p>
            <a:pPr>
              <a:lnSpc>
                <a:spcPct val="128000"/>
              </a:lnSpc>
              <a:spcAft>
                <a:spcPct val="24000"/>
              </a:spcAft>
              <a:buFontTx/>
              <a:buNone/>
            </a:pPr>
            <a:r>
              <a:rPr lang="en-US" altLang="en-US"/>
              <a:t>1	- Incidental influence 	</a:t>
            </a:r>
          </a:p>
          <a:p>
            <a:pPr>
              <a:lnSpc>
                <a:spcPct val="128000"/>
              </a:lnSpc>
              <a:spcAft>
                <a:spcPct val="24000"/>
              </a:spcAft>
              <a:buFontTx/>
              <a:buNone/>
            </a:pPr>
            <a:r>
              <a:rPr lang="en-US" altLang="en-US"/>
              <a:t>2	- Moderate influence 	</a:t>
            </a:r>
          </a:p>
          <a:p>
            <a:pPr>
              <a:lnSpc>
                <a:spcPct val="128000"/>
              </a:lnSpc>
              <a:spcAft>
                <a:spcPct val="24000"/>
              </a:spcAft>
              <a:buFontTx/>
              <a:buNone/>
            </a:pPr>
            <a:r>
              <a:rPr lang="en-US" altLang="en-US"/>
              <a:t>3	- Average influence 	</a:t>
            </a:r>
          </a:p>
          <a:p>
            <a:pPr>
              <a:lnSpc>
                <a:spcPct val="128000"/>
              </a:lnSpc>
              <a:spcAft>
                <a:spcPct val="24000"/>
              </a:spcAft>
              <a:buFontTx/>
              <a:buNone/>
            </a:pPr>
            <a:r>
              <a:rPr lang="en-US" altLang="en-US"/>
              <a:t>4	- Significant influence 	</a:t>
            </a:r>
          </a:p>
          <a:p>
            <a:pPr>
              <a:lnSpc>
                <a:spcPct val="128000"/>
              </a:lnSpc>
              <a:spcAft>
                <a:spcPct val="24000"/>
              </a:spcAft>
              <a:buFontTx/>
              <a:buNone/>
            </a:pPr>
            <a:r>
              <a:rPr lang="en-US" altLang="en-US"/>
              <a:t>5	- Strong influence throughout </a:t>
            </a:r>
          </a:p>
          <a:p>
            <a:endParaRPr lang="en-US" altLang="en-US"/>
          </a:p>
        </p:txBody>
      </p:sp>
      <p:sp>
        <p:nvSpPr>
          <p:cNvPr id="3" name="Content Placeholder 2"/>
          <p:cNvSpPr>
            <a:spLocks noGrp="1"/>
          </p:cNvSpPr>
          <p:nvPr>
            <p:ph sz="quarter" idx="13"/>
          </p:nvPr>
        </p:nvSpPr>
        <p:spPr/>
        <p:txBody>
          <a:bodyPr/>
          <a:lstStyle/>
          <a:p>
            <a:endParaRPr lang="en-US"/>
          </a:p>
        </p:txBody>
      </p:sp>
      <p:sp>
        <p:nvSpPr>
          <p:cNvPr id="3164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48BDA9-DF5E-470B-89F4-9016448A6109}"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Value Adjustment Factor (VAF)</a:t>
            </a:r>
            <a:endParaRPr/>
          </a:p>
        </p:txBody>
      </p:sp>
      <p:sp>
        <p:nvSpPr>
          <p:cNvPr id="318467" name="Content Placeholder 2"/>
          <p:cNvSpPr>
            <a:spLocks noGrp="1"/>
          </p:cNvSpPr>
          <p:nvPr>
            <p:ph idx="1"/>
          </p:nvPr>
        </p:nvSpPr>
        <p:spPr/>
        <p:txBody>
          <a:bodyPr/>
          <a:lstStyle/>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VAF = SUM(GSC Weightage)</a:t>
            </a:r>
          </a:p>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AFP = UAFP * VAF</a:t>
            </a:r>
            <a:endParaRPr lang="en-US" altLang="en-US"/>
          </a:p>
        </p:txBody>
      </p:sp>
      <p:sp>
        <p:nvSpPr>
          <p:cNvPr id="3" name="Content Placeholder 2"/>
          <p:cNvSpPr>
            <a:spLocks noGrp="1"/>
          </p:cNvSpPr>
          <p:nvPr>
            <p:ph sz="quarter" idx="13"/>
          </p:nvPr>
        </p:nvSpPr>
        <p:spPr/>
        <p:txBody>
          <a:bodyPr/>
          <a:lstStyle/>
          <a:p>
            <a:endParaRPr lang="en-US"/>
          </a:p>
        </p:txBody>
      </p:sp>
      <p:sp>
        <p:nvSpPr>
          <p:cNvPr id="3184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EBA84D-6976-4437-B118-F98F67A14F80}"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Table: FP Counting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71316461"/>
              </p:ext>
            </p:extLst>
          </p:nvPr>
        </p:nvGraphicFramePr>
        <p:xfrm>
          <a:off x="1142998" y="990600"/>
          <a:ext cx="10363201" cy="5181600"/>
        </p:xfrm>
        <a:graphic>
          <a:graphicData uri="http://schemas.openxmlformats.org/drawingml/2006/table">
            <a:tbl>
              <a:tblPr>
                <a:tableStyleId>{5C22544A-7EE6-4342-B048-85BDC9FD1C3A}</a:tableStyleId>
              </a:tblPr>
              <a:tblGrid>
                <a:gridCol w="3488076">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196366">
                  <a:extLst>
                    <a:ext uri="{9D8B030D-6E8A-4147-A177-3AD203B41FA5}">
                      <a16:colId xmlns:a16="http://schemas.microsoft.com/office/drawing/2014/main" val="20002"/>
                    </a:ext>
                  </a:extLst>
                </a:gridCol>
                <a:gridCol w="1042170">
                  <a:extLst>
                    <a:ext uri="{9D8B030D-6E8A-4147-A177-3AD203B41FA5}">
                      <a16:colId xmlns:a16="http://schemas.microsoft.com/office/drawing/2014/main" val="20003"/>
                    </a:ext>
                  </a:extLst>
                </a:gridCol>
                <a:gridCol w="199083">
                  <a:extLst>
                    <a:ext uri="{9D8B030D-6E8A-4147-A177-3AD203B41FA5}">
                      <a16:colId xmlns:a16="http://schemas.microsoft.com/office/drawing/2014/main" val="20004"/>
                    </a:ext>
                  </a:extLst>
                </a:gridCol>
                <a:gridCol w="1310999">
                  <a:extLst>
                    <a:ext uri="{9D8B030D-6E8A-4147-A177-3AD203B41FA5}">
                      <a16:colId xmlns:a16="http://schemas.microsoft.com/office/drawing/2014/main" val="20005"/>
                    </a:ext>
                  </a:extLst>
                </a:gridCol>
                <a:gridCol w="1020900">
                  <a:extLst>
                    <a:ext uri="{9D8B030D-6E8A-4147-A177-3AD203B41FA5}">
                      <a16:colId xmlns:a16="http://schemas.microsoft.com/office/drawing/2014/main" val="20006"/>
                    </a:ext>
                  </a:extLst>
                </a:gridCol>
                <a:gridCol w="1020900">
                  <a:extLst>
                    <a:ext uri="{9D8B030D-6E8A-4147-A177-3AD203B41FA5}">
                      <a16:colId xmlns:a16="http://schemas.microsoft.com/office/drawing/2014/main" val="20007"/>
                    </a:ext>
                  </a:extLst>
                </a:gridCol>
              </a:tblGrid>
              <a:tr h="300318">
                <a:tc>
                  <a:txBody>
                    <a:bodyPr/>
                    <a:lstStyle/>
                    <a:p>
                      <a:pPr algn="l" fontAlgn="b"/>
                      <a:r>
                        <a:rPr lang="en-US" sz="2000" u="none" strike="noStrike" dirty="0">
                          <a:effectLst/>
                        </a:rPr>
                        <a:t>Input Complexity Matrix (EI)</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0"/>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EI/EQ</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1"/>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2"/>
                  </a:ext>
                </a:extLst>
              </a:tr>
              <a:tr h="300318">
                <a:tc>
                  <a:txBody>
                    <a:bodyPr/>
                    <a:lstStyle/>
                    <a:p>
                      <a:pPr algn="l" fontAlgn="b"/>
                      <a:r>
                        <a:rPr lang="en-US" sz="2000" u="none" strike="noStrike" dirty="0">
                          <a:effectLst/>
                        </a:rPr>
                        <a:t>2</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3"/>
                  </a:ext>
                </a:extLst>
              </a:tr>
              <a:tr h="300318">
                <a:tc>
                  <a:txBody>
                    <a:bodyPr/>
                    <a:lstStyle/>
                    <a:p>
                      <a:pPr algn="l"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6</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4"/>
                  </a:ext>
                </a:extLst>
              </a:tr>
              <a:tr h="300318">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5"/>
                  </a:ext>
                </a:extLst>
              </a:tr>
              <a:tr h="300318">
                <a:tc gridSpan="2">
                  <a:txBody>
                    <a:bodyPr/>
                    <a:lstStyle/>
                    <a:p>
                      <a:pPr algn="l" fontAlgn="b"/>
                      <a:r>
                        <a:rPr lang="en-IN" sz="2000" u="none" strike="noStrike" dirty="0">
                          <a:effectLst/>
                        </a:rPr>
                        <a:t>Output Complexity Matrix (EO/EQ)</a:t>
                      </a:r>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hMerge="1">
                  <a:txBody>
                    <a:bodyPr/>
                    <a:lstStyle/>
                    <a:p>
                      <a:pPr algn="l" fontAlgn="b"/>
                      <a:endParaRPr lang="en-US" sz="16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6"/>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EO</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7"/>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8"/>
                  </a:ext>
                </a:extLst>
              </a:tr>
              <a:tr h="300318">
                <a:tc>
                  <a:txBody>
                    <a:bodyPr/>
                    <a:lstStyle/>
                    <a:p>
                      <a:pPr algn="l" fontAlgn="b"/>
                      <a:r>
                        <a:rPr lang="en-US" sz="2000" u="none" strike="noStrike" dirty="0">
                          <a:effectLst/>
                        </a:rPr>
                        <a:t>2-3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effectLst/>
                        </a:rPr>
                        <a:t>Average</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9"/>
                  </a:ext>
                </a:extLst>
              </a:tr>
              <a:tr h="300318">
                <a:tc>
                  <a:txBody>
                    <a:bodyPr/>
                    <a:lstStyle/>
                    <a:p>
                      <a:pPr algn="l"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0"/>
                  </a:ext>
                </a:extLst>
              </a:tr>
              <a:tr h="300318">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1"/>
                  </a:ext>
                </a:extLst>
              </a:tr>
              <a:tr h="300318">
                <a:tc>
                  <a:txBody>
                    <a:bodyPr/>
                    <a:lstStyle/>
                    <a:p>
                      <a:pPr algn="l" fontAlgn="b"/>
                      <a:r>
                        <a:rPr lang="en-US" sz="2000" u="none" strike="noStrike">
                          <a:effectLst/>
                        </a:rPr>
                        <a:t>File Complexity Matrix (ILF, EIF)</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2"/>
                  </a:ext>
                </a:extLst>
              </a:tr>
              <a:tr h="300318">
                <a:tc>
                  <a:txBody>
                    <a:bodyPr/>
                    <a:lstStyle/>
                    <a:p>
                      <a:pPr algn="l" fontAlgn="b"/>
                      <a:r>
                        <a:rPr lang="en-US" sz="2000" u="none" strike="noStrike">
                          <a:effectLst/>
                        </a:rPr>
                        <a:t>RETs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1-19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20-50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ILF</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EIF</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3"/>
                  </a:ext>
                </a:extLst>
              </a:tr>
              <a:tr h="300318">
                <a:tc>
                  <a:txBody>
                    <a:bodyPr/>
                    <a:lstStyle/>
                    <a:p>
                      <a:pPr algn="l" fontAlgn="b"/>
                      <a:r>
                        <a:rPr lang="en-US" sz="2000" u="none" strike="noStrike">
                          <a:effectLst/>
                        </a:rPr>
                        <a:t>1</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7</a:t>
                      </a: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5</a:t>
                      </a:r>
                    </a:p>
                  </a:txBody>
                  <a:tcPr marL="0" marR="0" marT="0" marB="0" anchor="b">
                    <a:solidFill>
                      <a:srgbClr val="92D050"/>
                    </a:solidFill>
                  </a:tcPr>
                </a:tc>
                <a:extLst>
                  <a:ext uri="{0D108BD9-81ED-4DB2-BD59-A6C34878D82A}">
                    <a16:rowId xmlns:a16="http://schemas.microsoft.com/office/drawing/2014/main" val="10014"/>
                  </a:ext>
                </a:extLst>
              </a:tr>
              <a:tr h="300318">
                <a:tc>
                  <a:txBody>
                    <a:bodyPr/>
                    <a:lstStyle/>
                    <a:p>
                      <a:pPr algn="l" fontAlgn="b"/>
                      <a:r>
                        <a:rPr lang="en-US" sz="2000" u="none" strike="noStrike">
                          <a:effectLst/>
                        </a:rPr>
                        <a:t>2-4</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mn-lt"/>
                        </a:rPr>
                        <a:t>10</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5"/>
                  </a:ext>
                </a:extLst>
              </a:tr>
              <a:tr h="300318">
                <a:tc>
                  <a:txBody>
                    <a:bodyPr/>
                    <a:lstStyle/>
                    <a:p>
                      <a:pPr algn="l" fontAlgn="b"/>
                      <a:r>
                        <a:rPr lang="en-US" sz="2000" u="none" strike="noStrike">
                          <a:effectLst/>
                        </a:rPr>
                        <a:t>5+</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solidFill>
                            <a:srgbClr val="FFC000"/>
                          </a:solidFill>
                          <a:effectLst/>
                        </a:rPr>
                        <a:t> </a:t>
                      </a:r>
                      <a:endParaRPr lang="en-US" sz="2000" b="0" i="0" u="none" strike="noStrike" dirty="0">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10</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6"/>
                  </a:ext>
                </a:extLst>
              </a:tr>
            </a:tbl>
          </a:graphicData>
        </a:graphic>
      </p:graphicFrame>
      <p:sp>
        <p:nvSpPr>
          <p:cNvPr id="320679" name="Content Placeholder 3"/>
          <p:cNvSpPr>
            <a:spLocks noGrp="1"/>
          </p:cNvSpPr>
          <p:nvPr>
            <p:ph sz="quarter" idx="13"/>
          </p:nvPr>
        </p:nvSpPr>
        <p:spPr/>
        <p:txBody>
          <a:bodyPr/>
          <a:lstStyle/>
          <a:p>
            <a:endParaRPr lang="en-US" altLang="en-US"/>
          </a:p>
        </p:txBody>
      </p:sp>
      <p:sp>
        <p:nvSpPr>
          <p:cNvPr id="32068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9FF006-F167-440E-8135-4120EDFCB364}" type="slidenum">
              <a:rPr lang="en-US" altLang="en-US" smtClean="0"/>
              <a:pPr/>
              <a:t>126</a:t>
            </a:fld>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5" name="Content Placeholder 4"/>
          <p:cNvSpPr>
            <a:spLocks noGrp="1"/>
          </p:cNvSpPr>
          <p:nvPr>
            <p:ph idx="1"/>
          </p:nvPr>
        </p:nvSpPr>
        <p:spPr/>
        <p:txBody>
          <a:bodyPr>
            <a:normAutofit fontScale="92500" lnSpcReduction="10000"/>
          </a:bodyPr>
          <a:lstStyle/>
          <a:p>
            <a:pPr marL="0" indent="0">
              <a:buNone/>
              <a:defRPr/>
            </a:pPr>
            <a:r>
              <a:rPr lang="en-IN" b="1" dirty="0"/>
              <a:t>Data Functions</a:t>
            </a:r>
          </a:p>
          <a:p>
            <a:pPr>
              <a:defRPr/>
            </a:pPr>
            <a:r>
              <a:rPr lang="en-IN" b="1" u="sng" dirty="0"/>
              <a:t>ILF</a:t>
            </a:r>
            <a:r>
              <a:rPr lang="en-IN" dirty="0"/>
              <a:t> :  Validate any CRUD operation performed on a database, table, file or component including in memory caching within the boundary of the application.</a:t>
            </a:r>
          </a:p>
          <a:p>
            <a:pPr>
              <a:defRPr/>
            </a:pPr>
            <a:endParaRPr lang="en-IN" dirty="0"/>
          </a:p>
          <a:p>
            <a:pPr>
              <a:defRPr/>
            </a:pPr>
            <a:r>
              <a:rPr lang="en-IN" b="1" u="sng" dirty="0"/>
              <a:t>EIF</a:t>
            </a:r>
            <a:r>
              <a:rPr lang="en-IN" dirty="0"/>
              <a:t>: Any operation invoked through a web services interface, or remote application interface through some middle-ware technology or remote access through various protocols. The data is stored outside the boundary in another system typically in another application server, content management system or file server but referenced and used by the application concerned.</a:t>
            </a:r>
          </a:p>
          <a:p>
            <a:pPr>
              <a:defRPr/>
            </a:pPr>
            <a:endParaRPr lang="en-US" dirty="0"/>
          </a:p>
          <a:p>
            <a:pPr>
              <a:defRPr/>
            </a:pPr>
            <a:endParaRPr lang="en-US" dirty="0"/>
          </a:p>
        </p:txBody>
      </p:sp>
      <p:sp>
        <p:nvSpPr>
          <p:cNvPr id="3" name="Content Placeholder 2"/>
          <p:cNvSpPr>
            <a:spLocks noGrp="1"/>
          </p:cNvSpPr>
          <p:nvPr>
            <p:ph sz="quarter" idx="13"/>
          </p:nvPr>
        </p:nvSpPr>
        <p:spPr/>
        <p:txBody>
          <a:bodyPr/>
          <a:lstStyle/>
          <a:p>
            <a:endParaRPr lang="en-US"/>
          </a:p>
        </p:txBody>
      </p:sp>
      <p:sp>
        <p:nvSpPr>
          <p:cNvPr id="322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187C9E-56B9-4913-83F3-C628C6F1FB84}"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4" name="Content Placeholder 3"/>
          <p:cNvSpPr>
            <a:spLocks noGrp="1"/>
          </p:cNvSpPr>
          <p:nvPr>
            <p:ph idx="1"/>
          </p:nvPr>
        </p:nvSpPr>
        <p:spPr/>
        <p:txBody>
          <a:bodyPr>
            <a:noAutofit/>
          </a:bodyPr>
          <a:lstStyle/>
          <a:p>
            <a:pPr marL="0" indent="0">
              <a:buNone/>
              <a:defRPr/>
            </a:pPr>
            <a:r>
              <a:rPr lang="en-IN" sz="1600" b="1" dirty="0"/>
              <a:t>Transaction Functions</a:t>
            </a:r>
          </a:p>
          <a:p>
            <a:pPr>
              <a:defRPr/>
            </a:pPr>
            <a:r>
              <a:rPr lang="en-IN" sz="1600" b="1" u="sng" dirty="0"/>
              <a:t>EI</a:t>
            </a:r>
            <a:r>
              <a:rPr lang="en-IN" sz="1600" dirty="0"/>
              <a:t> : User providing data in an online application form, selecting options, choices, inputs text, uploads files or feeds data into the system. An external application sends data to be stored/processed or both. Receive data from external sources as stream feeds at intervals. Receive a device event such as alarms or triggers with relevant data to be processed.</a:t>
            </a:r>
          </a:p>
          <a:p>
            <a:pPr>
              <a:defRPr/>
            </a:pPr>
            <a:endParaRPr lang="en-IN" sz="1600" dirty="0"/>
          </a:p>
          <a:p>
            <a:pPr>
              <a:defRPr/>
            </a:pPr>
            <a:r>
              <a:rPr lang="en-IN" sz="1600" b="1" u="sng" dirty="0"/>
              <a:t>EQ</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b="1" u="sng" dirty="0"/>
              <a:t>EO</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dirty="0"/>
              <a:t>The main difference of an EO from an EQ is that it may contain some mathematical equation, calculation of sum, average, count or other manipulation of data, or may create additional derived fields such as totals, subtotals, calculation of final cost and may also update the ILF to reflect the computed sum. </a:t>
            </a:r>
          </a:p>
          <a:p>
            <a:pPr>
              <a:defRPr/>
            </a:pPr>
            <a:endParaRPr lang="en-IN" sz="1600" dirty="0"/>
          </a:p>
          <a:p>
            <a:pPr>
              <a:defRPr/>
            </a:pPr>
            <a:endParaRPr lang="en-US" sz="1600" dirty="0"/>
          </a:p>
          <a:p>
            <a:pPr>
              <a:defRPr/>
            </a:pPr>
            <a:endParaRPr lang="en-US" sz="1600" dirty="0"/>
          </a:p>
        </p:txBody>
      </p:sp>
      <p:sp>
        <p:nvSpPr>
          <p:cNvPr id="3" name="Content Placeholder 2"/>
          <p:cNvSpPr>
            <a:spLocks noGrp="1"/>
          </p:cNvSpPr>
          <p:nvPr>
            <p:ph sz="quarter" idx="13"/>
          </p:nvPr>
        </p:nvSpPr>
        <p:spPr/>
        <p:txBody>
          <a:bodyPr/>
          <a:lstStyle/>
          <a:p>
            <a:endParaRPr lang="en-US"/>
          </a:p>
        </p:txBody>
      </p:sp>
      <p:sp>
        <p:nvSpPr>
          <p:cNvPr id="324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77FB47-25B4-490D-89EF-9ADC668C43D5}"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Summary - Function Point Calculation Steps</a:t>
            </a:r>
          </a:p>
        </p:txBody>
      </p:sp>
      <p:sp>
        <p:nvSpPr>
          <p:cNvPr id="323587" name="Content Placeholder 2"/>
          <p:cNvSpPr>
            <a:spLocks noGrp="1"/>
          </p:cNvSpPr>
          <p:nvPr>
            <p:ph idx="1"/>
          </p:nvPr>
        </p:nvSpPr>
        <p:spPr/>
        <p:txBody>
          <a:bodyPr>
            <a:normAutofit/>
          </a:bodyPr>
          <a:lstStyle/>
          <a:p>
            <a:pPr>
              <a:defRPr/>
            </a:pPr>
            <a:r>
              <a:rPr lang="en-US" altLang="en-US" sz="2400"/>
              <a:t>Identify and count ILF, EIF, EI , EO and EQ </a:t>
            </a:r>
          </a:p>
          <a:p>
            <a:pPr>
              <a:defRPr/>
            </a:pPr>
            <a:r>
              <a:rPr lang="en-US" altLang="en-US" sz="2400"/>
              <a:t>For each ILF and EIF, identify the number of RETs and the number of DETs </a:t>
            </a:r>
          </a:p>
          <a:p>
            <a:pPr>
              <a:defRPr/>
            </a:pPr>
            <a:r>
              <a:rPr lang="en-US" altLang="en-US" sz="2400"/>
              <a:t>For each EI, EO and EQ, identify the number of FTRs and DETs </a:t>
            </a:r>
          </a:p>
          <a:p>
            <a:pPr>
              <a:defRPr/>
            </a:pPr>
            <a:r>
              <a:rPr lang="en-US" altLang="en-US" sz="2400"/>
              <a:t>Using the complexity matrices, count the number of low, average and high EI, EO, EQ, ILF and EIF items. </a:t>
            </a:r>
          </a:p>
          <a:p>
            <a:pPr>
              <a:defRPr/>
            </a:pPr>
            <a:r>
              <a:rPr lang="en-US" altLang="en-US" sz="2400"/>
              <a:t>Compute the total unadjusted function points </a:t>
            </a:r>
          </a:p>
          <a:p>
            <a:pPr>
              <a:defRPr/>
            </a:pPr>
            <a:r>
              <a:rPr lang="en-US" altLang="en-US" sz="2400"/>
              <a:t>Determine the values of the fourteen general system characteristics </a:t>
            </a:r>
          </a:p>
          <a:p>
            <a:pPr>
              <a:defRPr/>
            </a:pPr>
            <a:r>
              <a:rPr lang="en-US" altLang="en-US" sz="2400"/>
              <a:t>Sum the total characteristics </a:t>
            </a:r>
          </a:p>
          <a:p>
            <a:pPr>
              <a:defRPr/>
            </a:pPr>
            <a:r>
              <a:rPr lang="en-US" altLang="en-US" sz="2400"/>
              <a:t>Determine the total function points with the Total Function Point Formula </a:t>
            </a:r>
          </a:p>
          <a:p>
            <a:pPr>
              <a:defRPr/>
            </a:pPr>
            <a:r>
              <a:rPr lang="en-IN" altLang="en-US" sz="2400"/>
              <a:t>[0.65 + (.01 x total of General System Characteristics)] x [Unadjusted Function Point Count] = Total function points</a:t>
            </a:r>
            <a:endParaRPr lang="en-US" altLang="en-US" sz="2400"/>
          </a:p>
          <a:p>
            <a:pPr>
              <a:defRPr/>
            </a:pPr>
            <a:endParaRPr lang="en-US" altLang="en-US" sz="2400"/>
          </a:p>
        </p:txBody>
      </p:sp>
      <p:sp>
        <p:nvSpPr>
          <p:cNvPr id="3" name="Content Placeholder 2"/>
          <p:cNvSpPr>
            <a:spLocks noGrp="1"/>
          </p:cNvSpPr>
          <p:nvPr>
            <p:ph sz="quarter" idx="13"/>
          </p:nvPr>
        </p:nvSpPr>
        <p:spPr/>
        <p:txBody>
          <a:bodyPr/>
          <a:lstStyle/>
          <a:p>
            <a:endParaRPr lang="en-US"/>
          </a:p>
        </p:txBody>
      </p:sp>
      <p:sp>
        <p:nvSpPr>
          <p:cNvPr id="33690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04907-F6BE-4D5A-90BD-80B68D46DD6D}" type="slidenum">
              <a:rPr lang="en-US" altLang="en-US" smtClean="0"/>
              <a:pPr/>
              <a:t>129</a:t>
            </a:fld>
            <a:endParaRPr lang="en-US" altLang="en-US"/>
          </a:p>
        </p:txBody>
      </p:sp>
    </p:spTree>
    <p:extLst>
      <p:ext uri="{BB962C8B-B14F-4D97-AF65-F5344CB8AC3E}">
        <p14:creationId xmlns:p14="http://schemas.microsoft.com/office/powerpoint/2010/main" val="2181080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indent="0"/>
            <a:r>
              <a:rPr lang="en-US" altLang="en-US" sz="3600" dirty="0"/>
              <a:t>Lets think little more about calculation, estimation…. </a:t>
            </a:r>
            <a:br>
              <a:rPr lang="en-US" altLang="en-US" sz="3600" dirty="0"/>
            </a:br>
            <a:r>
              <a:rPr lang="en-US" altLang="en-US" sz="3600" dirty="0"/>
              <a:t>What we calculate or estimate.</a:t>
            </a:r>
            <a:endParaRPr lang="en-US" sz="3600" dirty="0"/>
          </a:p>
        </p:txBody>
      </p:sp>
      <p:sp>
        <p:nvSpPr>
          <p:cNvPr id="52227" name="Content Placeholder 2"/>
          <p:cNvSpPr>
            <a:spLocks noGrp="1"/>
          </p:cNvSpPr>
          <p:nvPr>
            <p:ph type="subTitle" idx="1"/>
          </p:nvPr>
        </p:nvSpPr>
        <p:spPr/>
        <p:txBody>
          <a:bodyPr/>
          <a:lstStyle/>
          <a:p>
            <a:pPr marL="0" indent="0" algn="ctr">
              <a:buNone/>
            </a:pPr>
            <a:endParaRPr lang="en-US" altLang="en-US" dirty="0"/>
          </a:p>
        </p:txBody>
      </p:sp>
      <p:sp>
        <p:nvSpPr>
          <p:cNvPr id="5222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0E0012-0FE5-467A-8827-5CE660D6F1AA}" type="slidenum">
              <a:rPr lang="en-US" altLang="en-US" smtClean="0"/>
              <a:pPr/>
              <a:t>13</a:t>
            </a:fld>
            <a:endParaRPr lang="en-US" altLang="en-US"/>
          </a:p>
        </p:txBody>
      </p:sp>
    </p:spTree>
    <p:extLst>
      <p:ext uri="{BB962C8B-B14F-4D97-AF65-F5344CB8AC3E}">
        <p14:creationId xmlns:p14="http://schemas.microsoft.com/office/powerpoint/2010/main" val="1002202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DAY 2</a:t>
            </a:r>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130</a:t>
            </a:fld>
            <a:endParaRPr lang="en-US"/>
          </a:p>
        </p:txBody>
      </p:sp>
    </p:spTree>
    <p:extLst>
      <p:ext uri="{BB962C8B-B14F-4D97-AF65-F5344CB8AC3E}">
        <p14:creationId xmlns:p14="http://schemas.microsoft.com/office/powerpoint/2010/main" val="6674942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fontScale="55000" lnSpcReduction="20000"/>
          </a:bodyPr>
          <a:lstStyle/>
          <a:p>
            <a:r>
              <a:rPr lang="en-IN" dirty="0"/>
              <a:t>New Development = (UFP + CFP) * VAF </a:t>
            </a:r>
          </a:p>
          <a:p>
            <a:r>
              <a:rPr lang="en-US" dirty="0"/>
              <a:t>Application Count = ADD * VAF</a:t>
            </a:r>
          </a:p>
          <a:p>
            <a:r>
              <a:rPr lang="en-US" dirty="0"/>
              <a:t>Enhancement = [(ADD + CHGA + CFP) * </a:t>
            </a:r>
            <a:r>
              <a:rPr lang="en-US" dirty="0">
                <a:solidFill>
                  <a:srgbClr val="00B050"/>
                </a:solidFill>
              </a:rPr>
              <a:t>VAFA</a:t>
            </a:r>
            <a:r>
              <a:rPr lang="en-US" dirty="0"/>
              <a:t>] + (DEL * VAFB)</a:t>
            </a:r>
          </a:p>
          <a:p>
            <a:r>
              <a:rPr lang="en-US" dirty="0"/>
              <a:t>Revised Application = [(UFPB + ADD + CHGA) - (</a:t>
            </a:r>
            <a:r>
              <a:rPr lang="en-US" dirty="0">
                <a:solidFill>
                  <a:srgbClr val="FF0000"/>
                </a:solidFill>
              </a:rPr>
              <a:t>CHGB</a:t>
            </a:r>
            <a:r>
              <a:rPr lang="en-US" dirty="0"/>
              <a:t> + Del)]*</a:t>
            </a:r>
            <a:r>
              <a:rPr lang="en-US" dirty="0">
                <a:solidFill>
                  <a:srgbClr val="00B050"/>
                </a:solidFill>
              </a:rPr>
              <a:t>VAFA</a:t>
            </a:r>
          </a:p>
          <a:p>
            <a:r>
              <a:rPr lang="nl-NL" dirty="0"/>
              <a:t>VAF = (S (DI) * .01) + .65</a:t>
            </a:r>
          </a:p>
          <a:p>
            <a:endParaRPr lang="en-US" b="1" i="1" dirty="0"/>
          </a:p>
          <a:p>
            <a:r>
              <a:rPr lang="en-US" b="1" i="1" dirty="0"/>
              <a:t>Where:</a:t>
            </a:r>
          </a:p>
          <a:p>
            <a:r>
              <a:rPr lang="en-US" dirty="0"/>
              <a:t>ADD = added functionality</a:t>
            </a:r>
          </a:p>
          <a:p>
            <a:r>
              <a:rPr lang="en-US" dirty="0"/>
              <a:t>CFP = conversion functionality</a:t>
            </a:r>
          </a:p>
          <a:p>
            <a:r>
              <a:rPr lang="en-IN" dirty="0"/>
              <a:t>CHGA = UFP of changed functionality </a:t>
            </a:r>
            <a:r>
              <a:rPr lang="en-US" dirty="0"/>
              <a:t>after enhancement</a:t>
            </a:r>
          </a:p>
          <a:p>
            <a:r>
              <a:rPr lang="en-IN" dirty="0"/>
              <a:t>CHGB = UFP of changed functionality </a:t>
            </a:r>
            <a:r>
              <a:rPr lang="en-US" dirty="0"/>
              <a:t>before enhancement</a:t>
            </a:r>
          </a:p>
          <a:p>
            <a:r>
              <a:rPr lang="en-US" dirty="0"/>
              <a:t>DEL = deleted functionality</a:t>
            </a:r>
          </a:p>
          <a:p>
            <a:r>
              <a:rPr lang="en-IN" dirty="0"/>
              <a:t>DI = degree of influence of GSCs</a:t>
            </a:r>
          </a:p>
          <a:p>
            <a:r>
              <a:rPr lang="en-IN" dirty="0"/>
              <a:t>UFP = unadjusted function point count</a:t>
            </a:r>
          </a:p>
          <a:p>
            <a:r>
              <a:rPr lang="en-IN" dirty="0">
                <a:solidFill>
                  <a:srgbClr val="FF0000"/>
                </a:solidFill>
              </a:rPr>
              <a:t>UFPB</a:t>
            </a:r>
            <a:r>
              <a:rPr lang="en-IN" dirty="0"/>
              <a:t> = application UFP before project</a:t>
            </a:r>
          </a:p>
          <a:p>
            <a:r>
              <a:rPr lang="en-US" dirty="0"/>
              <a:t>VAF = Value Adjustment Factor</a:t>
            </a:r>
          </a:p>
          <a:p>
            <a:r>
              <a:rPr lang="en-US" dirty="0">
                <a:solidFill>
                  <a:srgbClr val="00B050"/>
                </a:solidFill>
              </a:rPr>
              <a:t>VAFA</a:t>
            </a:r>
            <a:r>
              <a:rPr lang="en-US" dirty="0"/>
              <a:t> = VAF after enhancement</a:t>
            </a:r>
          </a:p>
          <a:p>
            <a:r>
              <a:rPr lang="en-US" dirty="0"/>
              <a:t>VAFB = VAF before enhancement</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131</a:t>
            </a:fld>
            <a:endParaRPr lang="en-US"/>
          </a:p>
        </p:txBody>
      </p:sp>
    </p:spTree>
    <p:extLst>
      <p:ext uri="{BB962C8B-B14F-4D97-AF65-F5344CB8AC3E}">
        <p14:creationId xmlns:p14="http://schemas.microsoft.com/office/powerpoint/2010/main" val="36109143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dirty="0"/>
              <a:t>FP Calculation : Thumb Rule</a:t>
            </a:r>
          </a:p>
        </p:txBody>
      </p:sp>
      <p:sp>
        <p:nvSpPr>
          <p:cNvPr id="326659"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326660"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CA34F5-DC67-4CBB-8F96-6FD5D3D425A8}" type="slidenum">
              <a:rPr lang="en-US" altLang="en-US" smtClean="0"/>
              <a:pPr/>
              <a:t>132</a:t>
            </a:fld>
            <a:endParaRPr lang="en-US"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for Early Prediction</a:t>
            </a:r>
          </a:p>
        </p:txBody>
      </p:sp>
      <p:sp>
        <p:nvSpPr>
          <p:cNvPr id="328707" name="Content Placeholder 2"/>
          <p:cNvSpPr>
            <a:spLocks noGrp="1"/>
          </p:cNvSpPr>
          <p:nvPr>
            <p:ph idx="1"/>
          </p:nvPr>
        </p:nvSpPr>
        <p:spPr/>
        <p:txBody>
          <a:bodyPr/>
          <a:lstStyle/>
          <a:p>
            <a:r>
              <a:rPr lang="en-IN" altLang="en-US" sz="2000"/>
              <a:t>Early Prediction of Functional Size from a Logical Data Model</a:t>
            </a:r>
            <a:endParaRPr lang="en-US" altLang="en-US" sz="2000"/>
          </a:p>
        </p:txBody>
      </p:sp>
      <p:sp>
        <p:nvSpPr>
          <p:cNvPr id="6" name="Content Placeholder 5"/>
          <p:cNvSpPr>
            <a:spLocks noGrp="1"/>
          </p:cNvSpPr>
          <p:nvPr>
            <p:ph idx="13"/>
          </p:nvPr>
        </p:nvSpPr>
        <p:spPr/>
        <p:txBody>
          <a:bodyPr>
            <a:normAutofit lnSpcReduction="10000"/>
          </a:bodyPr>
          <a:lstStyle/>
          <a:p>
            <a:pPr>
              <a:defRPr/>
            </a:pPr>
            <a:r>
              <a:rPr lang="en-US" dirty="0"/>
              <a:t>If an application has 40 ILF</a:t>
            </a:r>
          </a:p>
          <a:p>
            <a:pPr>
              <a:defRPr/>
            </a:pPr>
            <a:r>
              <a:rPr lang="en-US" dirty="0"/>
              <a:t>ISBSG Repository shows that most ILF are low to medium. Thus complexity attributed is 9 FP</a:t>
            </a:r>
          </a:p>
          <a:p>
            <a:pPr>
              <a:defRPr/>
            </a:pPr>
            <a:r>
              <a:rPr lang="en-US" dirty="0"/>
              <a:t>Total ILF = 40 x 9 = 360 FP</a:t>
            </a:r>
          </a:p>
          <a:p>
            <a:pPr>
              <a:defRPr/>
            </a:pPr>
            <a:r>
              <a:rPr lang="en-US" dirty="0"/>
              <a:t>Total App size = 360 x 4 (25%) = 1440 FP</a:t>
            </a:r>
          </a:p>
          <a:p>
            <a:pPr>
              <a:defRPr/>
            </a:pPr>
            <a:endParaRPr lang="en-US" dirty="0"/>
          </a:p>
          <a:p>
            <a:pPr>
              <a:defRPr/>
            </a:pPr>
            <a:r>
              <a:rPr lang="en-US" dirty="0"/>
              <a:t>Many organization has come up 1 ILF = 30 Something. It varies between 31-35 FP. </a:t>
            </a:r>
          </a:p>
        </p:txBody>
      </p:sp>
      <p:sp>
        <p:nvSpPr>
          <p:cNvPr id="328710" name="Slide Number Placeholder 4"/>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BDDB16-ADB1-4EE6-8BF0-4F8A1711130B}" type="slidenum">
              <a:rPr lang="en-US" altLang="en-US" smtClean="0"/>
              <a:pPr/>
              <a:t>133</a:t>
            </a:fld>
            <a:endParaRPr lang="en-US" altLang="en-US"/>
          </a:p>
        </p:txBody>
      </p:sp>
      <p:sp>
        <p:nvSpPr>
          <p:cNvPr id="3" name="Content Placeholder 2"/>
          <p:cNvSpPr>
            <a:spLocks noGrp="1"/>
          </p:cNvSpPr>
          <p:nvPr>
            <p:ph sz="quarter" idx="19"/>
          </p:nvPr>
        </p:nvSpPr>
        <p:spPr/>
        <p:txBody>
          <a:bodyPr/>
          <a:lstStyle/>
          <a:p>
            <a:endParaRPr lang="en-US"/>
          </a:p>
        </p:txBody>
      </p:sp>
      <p:pic>
        <p:nvPicPr>
          <p:cNvPr id="3287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8176"/>
            <a:ext cx="4191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defRPr/>
            </a:pPr>
            <a:r>
              <a:rPr/>
              <a:t>Thumb Rule for Early Prediction</a:t>
            </a:r>
          </a:p>
        </p:txBody>
      </p:sp>
      <p:graphicFrame>
        <p:nvGraphicFramePr>
          <p:cNvPr id="6" name="Content Placeholder 5"/>
          <p:cNvGraphicFramePr>
            <a:graphicFrameLocks noGrp="1"/>
          </p:cNvGraphicFramePr>
          <p:nvPr>
            <p:ph idx="1"/>
          </p:nvPr>
        </p:nvGraphicFramePr>
        <p:xfrm>
          <a:off x="2286000" y="1379538"/>
          <a:ext cx="8229600" cy="2286000"/>
        </p:xfrm>
        <a:graphic>
          <a:graphicData uri="http://schemas.openxmlformats.org/drawingml/2006/table">
            <a:tbl>
              <a:tblPr>
                <a:tableStyleId>{BC89EF96-8CEA-46FF-86C4-4CE0E7609802}</a:tableStyleId>
              </a:tblPr>
              <a:tblGrid>
                <a:gridCol w="188976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072640">
                  <a:extLst>
                    <a:ext uri="{9D8B030D-6E8A-4147-A177-3AD203B41FA5}">
                      <a16:colId xmlns:a16="http://schemas.microsoft.com/office/drawing/2014/main" val="20003"/>
                    </a:ext>
                  </a:extLst>
                </a:gridCol>
              </a:tblGrid>
              <a:tr h="0">
                <a:tc>
                  <a:txBody>
                    <a:bodyPr/>
                    <a:lstStyle/>
                    <a:p>
                      <a:r>
                        <a:rPr lang="en-US" dirty="0"/>
                        <a:t>Project Class</a:t>
                      </a:r>
                    </a:p>
                  </a:txBody>
                  <a:tcPr anchor="ctr"/>
                </a:tc>
                <a:tc>
                  <a:txBody>
                    <a:bodyPr/>
                    <a:lstStyle/>
                    <a:p>
                      <a:r>
                        <a:rPr lang="en-US" dirty="0"/>
                        <a:t>Equation (Duration=)</a:t>
                      </a:r>
                    </a:p>
                  </a:txBody>
                  <a:tcPr anchor="ctr"/>
                </a:tc>
                <a:tc>
                  <a:txBody>
                    <a:bodyPr/>
                    <a:lstStyle/>
                    <a:p>
                      <a:r>
                        <a:rPr lang="en-US" dirty="0"/>
                        <a:t>Example</a:t>
                      </a:r>
                      <a:r>
                        <a:rPr lang="en-US" baseline="0" dirty="0"/>
                        <a:t> (Duration)</a:t>
                      </a:r>
                      <a:endParaRPr lang="en-US" dirty="0"/>
                    </a:p>
                  </a:txBody>
                  <a:tcPr anchor="ctr"/>
                </a:tc>
                <a:tc>
                  <a:txBody>
                    <a:bodyPr/>
                    <a:lstStyle/>
                    <a:p>
                      <a:r>
                        <a:rPr lang="en-US" dirty="0"/>
                        <a:t>Project Duration</a:t>
                      </a:r>
                    </a:p>
                  </a:txBody>
                  <a:tcPr anchor="ctr"/>
                </a:tc>
                <a:extLst>
                  <a:ext uri="{0D108BD9-81ED-4DB2-BD59-A6C34878D82A}">
                    <a16:rowId xmlns:a16="http://schemas.microsoft.com/office/drawing/2014/main" val="10000"/>
                  </a:ext>
                </a:extLst>
              </a:tr>
              <a:tr h="0">
                <a:tc>
                  <a:txBody>
                    <a:bodyPr/>
                    <a:lstStyle/>
                    <a:p>
                      <a:r>
                        <a:rPr lang="en-US"/>
                        <a:t>3GL projects:</a:t>
                      </a:r>
                    </a:p>
                  </a:txBody>
                  <a:tcPr anchor="ctr"/>
                </a:tc>
                <a:tc>
                  <a:txBody>
                    <a:bodyPr/>
                    <a:lstStyle/>
                    <a:p>
                      <a:r>
                        <a:rPr lang="en-US" dirty="0"/>
                        <a:t>0.971 * FP ^ 0.351</a:t>
                      </a:r>
                    </a:p>
                  </a:txBody>
                  <a:tcPr anchor="ctr"/>
                </a:tc>
                <a:tc>
                  <a:txBody>
                    <a:bodyPr/>
                    <a:lstStyle/>
                    <a:p>
                      <a:r>
                        <a:rPr lang="en-US" dirty="0"/>
                        <a:t>Duration = 0.971* 1440^ 0.351</a:t>
                      </a:r>
                    </a:p>
                  </a:txBody>
                  <a:tcPr anchor="ctr"/>
                </a:tc>
                <a:tc>
                  <a:txBody>
                    <a:bodyPr/>
                    <a:lstStyle/>
                    <a:p>
                      <a:r>
                        <a:rPr lang="en-US" dirty="0"/>
                        <a:t>12.47 months</a:t>
                      </a:r>
                    </a:p>
                  </a:txBody>
                  <a:tcPr anchor="ctr"/>
                </a:tc>
                <a:extLst>
                  <a:ext uri="{0D108BD9-81ED-4DB2-BD59-A6C34878D82A}">
                    <a16:rowId xmlns:a16="http://schemas.microsoft.com/office/drawing/2014/main" val="10001"/>
                  </a:ext>
                </a:extLst>
              </a:tr>
              <a:tr h="0">
                <a:tc>
                  <a:txBody>
                    <a:bodyPr/>
                    <a:lstStyle/>
                    <a:p>
                      <a:r>
                        <a:rPr lang="en-US"/>
                        <a:t>4GL projects:</a:t>
                      </a:r>
                    </a:p>
                  </a:txBody>
                  <a:tcPr anchor="ctr"/>
                </a:tc>
                <a:tc>
                  <a:txBody>
                    <a:bodyPr/>
                    <a:lstStyle/>
                    <a:p>
                      <a:r>
                        <a:rPr lang="en-US" dirty="0"/>
                        <a:t>0.622 * FP ^ 0.405</a:t>
                      </a:r>
                    </a:p>
                  </a:txBody>
                  <a:tcPr anchor="ctr"/>
                </a:tc>
                <a:tc>
                  <a:txBody>
                    <a:bodyPr/>
                    <a:lstStyle/>
                    <a:p>
                      <a:r>
                        <a:rPr lang="en-US" dirty="0"/>
                        <a:t>Duration = 0.622 * 1440 ^0.405</a:t>
                      </a:r>
                    </a:p>
                  </a:txBody>
                  <a:tcPr anchor="ctr"/>
                </a:tc>
                <a:tc>
                  <a:txBody>
                    <a:bodyPr/>
                    <a:lstStyle/>
                    <a:p>
                      <a:r>
                        <a:rPr lang="en-US" dirty="0"/>
                        <a:t>11.83 months</a:t>
                      </a:r>
                    </a:p>
                  </a:txBody>
                  <a:tcPr anchor="ctr"/>
                </a:tc>
                <a:extLst>
                  <a:ext uri="{0D108BD9-81ED-4DB2-BD59-A6C34878D82A}">
                    <a16:rowId xmlns:a16="http://schemas.microsoft.com/office/drawing/2014/main" val="10002"/>
                  </a:ext>
                </a:extLst>
              </a:tr>
              <a:tr h="0">
                <a:tc>
                  <a:txBody>
                    <a:bodyPr/>
                    <a:lstStyle/>
                    <a:p>
                      <a:r>
                        <a:rPr lang="en-US"/>
                        <a:t>Application Generator</a:t>
                      </a:r>
                    </a:p>
                  </a:txBody>
                  <a:tcPr anchor="ctr"/>
                </a:tc>
                <a:tc>
                  <a:txBody>
                    <a:bodyPr/>
                    <a:lstStyle/>
                    <a:p>
                      <a:r>
                        <a:rPr lang="en-US" dirty="0"/>
                        <a:t>1.472 * FP ^ 0.280</a:t>
                      </a:r>
                    </a:p>
                  </a:txBody>
                  <a:tcPr anchor="ctr"/>
                </a:tc>
                <a:tc>
                  <a:txBody>
                    <a:bodyPr/>
                    <a:lstStyle/>
                    <a:p>
                      <a:r>
                        <a:rPr lang="en-US" dirty="0"/>
                        <a:t>Duration = 1.472 * 1440 ^0.280</a:t>
                      </a:r>
                    </a:p>
                  </a:txBody>
                  <a:tcPr anchor="ctr"/>
                </a:tc>
                <a:tc>
                  <a:txBody>
                    <a:bodyPr/>
                    <a:lstStyle/>
                    <a:p>
                      <a:r>
                        <a:rPr lang="en-US" dirty="0"/>
                        <a:t>11.28 months</a:t>
                      </a:r>
                    </a:p>
                  </a:txBody>
                  <a:tcPr anchor="ctr"/>
                </a:tc>
                <a:extLst>
                  <a:ext uri="{0D108BD9-81ED-4DB2-BD59-A6C34878D82A}">
                    <a16:rowId xmlns:a16="http://schemas.microsoft.com/office/drawing/2014/main" val="10003"/>
                  </a:ext>
                </a:extLst>
              </a:tr>
            </a:tbl>
          </a:graphicData>
        </a:graphic>
      </p:graphicFrame>
      <p:sp>
        <p:nvSpPr>
          <p:cNvPr id="332830" name="Content Placeholder 9"/>
          <p:cNvSpPr>
            <a:spLocks noGrp="1"/>
          </p:cNvSpPr>
          <p:nvPr>
            <p:ph sz="quarter" idx="13"/>
          </p:nvPr>
        </p:nvSpPr>
        <p:spPr/>
        <p:txBody>
          <a:bodyPr/>
          <a:lstStyle/>
          <a:p>
            <a:endParaRPr lang="en-US" altLang="en-US"/>
          </a:p>
        </p:txBody>
      </p:sp>
      <p:sp>
        <p:nvSpPr>
          <p:cNvPr id="33283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5C9F44-91D3-4F0D-BC29-3F4BCA5108D9}" type="slidenum">
              <a:rPr lang="en-US" altLang="en-US" smtClean="0"/>
              <a:pPr/>
              <a:t>134</a:t>
            </a:fld>
            <a:endParaRPr lang="en-US" altLang="en-US"/>
          </a:p>
        </p:txBody>
      </p:sp>
      <p:sp>
        <p:nvSpPr>
          <p:cNvPr id="332832" name="Rectangle 10"/>
          <p:cNvSpPr>
            <a:spLocks noChangeArrowheads="1"/>
          </p:cNvSpPr>
          <p:nvPr/>
        </p:nvSpPr>
        <p:spPr bwMode="auto">
          <a:xfrm>
            <a:off x="3797301" y="822325"/>
            <a:ext cx="494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b="1">
                <a:solidFill>
                  <a:schemeClr val="tx1"/>
                </a:solidFill>
              </a:rPr>
              <a:t>Functional Size and Duration Relationships</a:t>
            </a:r>
            <a:endParaRPr lang="en-US" altLang="en-US" b="1">
              <a:solidFill>
                <a:schemeClr val="tx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Thumb Rule for Early Prediction</a:t>
            </a:r>
          </a:p>
        </p:txBody>
      </p:sp>
      <p:sp>
        <p:nvSpPr>
          <p:cNvPr id="3" name="Content Placeholder 2"/>
          <p:cNvSpPr>
            <a:spLocks noGrp="1"/>
          </p:cNvSpPr>
          <p:nvPr>
            <p:ph idx="1"/>
          </p:nvPr>
        </p:nvSpPr>
        <p:spPr>
          <a:xfrm>
            <a:off x="420255" y="866632"/>
            <a:ext cx="10972800" cy="5181599"/>
          </a:xfrm>
        </p:spPr>
        <p:txBody>
          <a:bodyPr>
            <a:normAutofit fontScale="92500" lnSpcReduction="10000"/>
          </a:bodyPr>
          <a:lstStyle/>
          <a:p>
            <a:pPr marL="0" indent="0" algn="ctr">
              <a:buNone/>
              <a:defRPr/>
            </a:pPr>
            <a:r>
              <a:rPr lang="en-IN" altLang="en-US" sz="2800" b="1" dirty="0"/>
              <a:t>Work Effort and Duration Relationship</a:t>
            </a:r>
            <a:endParaRPr lang="en-US" altLang="en-US" sz="2800" dirty="0"/>
          </a:p>
          <a:p>
            <a:pPr>
              <a:defRPr/>
            </a:pPr>
            <a:endParaRPr lang="en-US" sz="2800" dirty="0"/>
          </a:p>
          <a:p>
            <a:pPr>
              <a:defRPr/>
            </a:pPr>
            <a:r>
              <a:rPr lang="en-US" sz="2800" dirty="0"/>
              <a:t>Efforts (Man-hours) = (</a:t>
            </a:r>
            <a:r>
              <a:rPr lang="en-US" sz="2800" dirty="0">
                <a:solidFill>
                  <a:srgbClr val="00B050"/>
                </a:solidFill>
              </a:rPr>
              <a:t>Duration</a:t>
            </a:r>
            <a:r>
              <a:rPr lang="en-US" sz="2800" dirty="0"/>
              <a:t> / .38)^(1/.37)</a:t>
            </a:r>
          </a:p>
          <a:p>
            <a:pPr marL="0" indent="0">
              <a:buNone/>
              <a:defRPr/>
            </a:pPr>
            <a:r>
              <a:rPr lang="en-US" sz="2000" dirty="0"/>
              <a:t>*Duration in Calendar Months</a:t>
            </a:r>
            <a:endParaRPr lang="en-US" sz="2800" dirty="0"/>
          </a:p>
          <a:p>
            <a:pPr>
              <a:defRPr/>
            </a:pPr>
            <a:endParaRPr lang="en-US" sz="2800" dirty="0"/>
          </a:p>
          <a:p>
            <a:pPr>
              <a:defRPr/>
            </a:pPr>
            <a:r>
              <a:rPr lang="en-US" sz="2800" dirty="0"/>
              <a:t>Efforts = (</a:t>
            </a:r>
            <a:r>
              <a:rPr lang="en-US" sz="2800" dirty="0">
                <a:solidFill>
                  <a:srgbClr val="00B050"/>
                </a:solidFill>
              </a:rPr>
              <a:t>11.83</a:t>
            </a:r>
            <a:r>
              <a:rPr lang="en-US" sz="2800" dirty="0"/>
              <a:t> /.38) ^ (1/.37) = 10850 Man-hours</a:t>
            </a:r>
          </a:p>
          <a:p>
            <a:pPr>
              <a:defRPr/>
            </a:pPr>
            <a:endParaRPr lang="en-US" dirty="0"/>
          </a:p>
          <a:p>
            <a:pPr>
              <a:defRPr/>
            </a:pPr>
            <a:r>
              <a:rPr lang="en-IN" dirty="0">
                <a:solidFill>
                  <a:srgbClr val="00B050"/>
                </a:solidFill>
              </a:rPr>
              <a:t>Project Duration </a:t>
            </a:r>
            <a:r>
              <a:rPr lang="en-IN" dirty="0"/>
              <a:t>= 2.5 * (Cube Root of Work Months)</a:t>
            </a:r>
          </a:p>
          <a:p>
            <a:pPr>
              <a:defRPr/>
            </a:pPr>
            <a:endParaRPr lang="en-IN" dirty="0"/>
          </a:p>
          <a:p>
            <a:pPr lvl="0">
              <a:defRPr/>
            </a:pPr>
            <a:r>
              <a:rPr lang="en-US" altLang="en-US" sz="2800" dirty="0">
                <a:solidFill>
                  <a:srgbClr val="000000"/>
                </a:solidFill>
                <a:latin typeface="Arial Unicode MS" panose="020B0604020202020204" pitchFamily="34" charset="-128"/>
              </a:rPr>
              <a:t>If project duration is 27 MM then </a:t>
            </a:r>
          </a:p>
          <a:p>
            <a:pPr marL="0" lvl="0" indent="0">
              <a:buNone/>
              <a:defRPr/>
            </a:pPr>
            <a:r>
              <a:rPr lang="en-US" altLang="en-US" sz="2800" b="1" dirty="0">
                <a:solidFill>
                  <a:srgbClr val="000000"/>
                </a:solidFill>
                <a:latin typeface="Arial Unicode MS" panose="020B0604020202020204" pitchFamily="34" charset="-128"/>
              </a:rPr>
              <a:t>    Project Duration </a:t>
            </a:r>
            <a:r>
              <a:rPr lang="en-US" altLang="en-US" sz="2800" dirty="0">
                <a:solidFill>
                  <a:srgbClr val="000000"/>
                </a:solidFill>
                <a:latin typeface="Arial Unicode MS" panose="020B0604020202020204" pitchFamily="34" charset="-128"/>
              </a:rPr>
              <a:t>= 2.5 * (3) </a:t>
            </a:r>
            <a:r>
              <a:rPr lang="en-US" altLang="en-US" sz="2800" dirty="0"/>
              <a:t> </a:t>
            </a:r>
            <a:r>
              <a:rPr lang="en-US" altLang="en-US" sz="2800" dirty="0">
                <a:solidFill>
                  <a:srgbClr val="333333"/>
                </a:solidFill>
                <a:latin typeface="&amp;apos"/>
              </a:rPr>
              <a:t>or 7.5 months.</a:t>
            </a:r>
          </a:p>
          <a:p>
            <a:pPr lvl="0">
              <a:defRPr/>
            </a:pPr>
            <a:endParaRPr lang="en-US" altLang="en-US" sz="2800" dirty="0">
              <a:solidFill>
                <a:srgbClr val="333333"/>
              </a:solidFill>
              <a:latin typeface="&amp;apos"/>
            </a:endParaRPr>
          </a:p>
          <a:p>
            <a:pPr lvl="0">
              <a:defRPr/>
            </a:pPr>
            <a:endParaRPr lang="en-US" altLang="en-US" sz="2800" dirty="0"/>
          </a:p>
          <a:p>
            <a:pPr lvl="0">
              <a:defRPr/>
            </a:pPr>
            <a:endParaRPr lang="en-US" altLang="en-US" sz="2800" dirty="0">
              <a:solidFill>
                <a:srgbClr val="333333"/>
              </a:solidFill>
              <a:latin typeface="&amp;apos"/>
            </a:endParaRPr>
          </a:p>
          <a:p>
            <a:pPr>
              <a:defRPr/>
            </a:pPr>
            <a:endParaRPr lang="en-US" dirty="0"/>
          </a:p>
        </p:txBody>
      </p:sp>
      <p:sp>
        <p:nvSpPr>
          <p:cNvPr id="5" name="Content Placeholder 4"/>
          <p:cNvSpPr>
            <a:spLocks noGrp="1"/>
          </p:cNvSpPr>
          <p:nvPr>
            <p:ph sz="quarter" idx="13"/>
          </p:nvPr>
        </p:nvSpPr>
        <p:spPr/>
        <p:txBody>
          <a:bodyPr/>
          <a:lstStyle/>
          <a:p>
            <a:endParaRPr lang="en-US"/>
          </a:p>
        </p:txBody>
      </p:sp>
      <p:sp>
        <p:nvSpPr>
          <p:cNvPr id="334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6AF38C-2A01-47A8-B3A6-ED8D785FEA9C}" type="slidenum">
              <a:rPr lang="en-US" altLang="en-US" smtClean="0"/>
              <a:pPr/>
              <a:t>135</a:t>
            </a:fld>
            <a:endParaRPr lang="en-US"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Thumb Rule for Early Prediction</a:t>
            </a:r>
            <a:endParaRPr lang="en-US" dirty="0"/>
          </a:p>
        </p:txBody>
      </p:sp>
      <p:sp>
        <p:nvSpPr>
          <p:cNvPr id="6" name="Content Placeholder 5"/>
          <p:cNvSpPr>
            <a:spLocks noGrp="1"/>
          </p:cNvSpPr>
          <p:nvPr>
            <p:ph idx="1"/>
          </p:nvPr>
        </p:nvSpPr>
        <p:spPr/>
        <p:txBody>
          <a:bodyPr/>
          <a:lstStyle/>
          <a:p>
            <a:pPr marL="0" indent="0">
              <a:buNone/>
            </a:pPr>
            <a:r>
              <a:rPr lang="en-IN" b="1" dirty="0"/>
              <a:t>Optimum Staffing Size</a:t>
            </a:r>
          </a:p>
          <a:p>
            <a:endParaRPr lang="en-IN" dirty="0"/>
          </a:p>
          <a:p>
            <a:r>
              <a:rPr lang="en-IN" dirty="0"/>
              <a:t>The origin of this formula is currently unknown, but it goes like this:</a:t>
            </a:r>
          </a:p>
          <a:p>
            <a:r>
              <a:rPr lang="en-IN" dirty="0"/>
              <a:t>Optimum Staffing Size = Square Root of Work Months</a:t>
            </a:r>
          </a:p>
          <a:p>
            <a:r>
              <a:rPr lang="en-IN" dirty="0"/>
              <a:t>If project effort is 27 work months then</a:t>
            </a:r>
          </a:p>
          <a:p>
            <a:r>
              <a:rPr lang="en-IN" dirty="0"/>
              <a:t>Optimum Staffing Size = SQRT (27) = 5.2.</a:t>
            </a:r>
          </a:p>
          <a:p>
            <a:pPr marL="0" indent="0">
              <a:buNone/>
            </a:pPr>
            <a:r>
              <a:rPr lang="en-IN" dirty="0"/>
              <a:t>	</a:t>
            </a:r>
            <a:endParaRPr lang="en-US" dirty="0"/>
          </a:p>
        </p:txBody>
      </p:sp>
      <p:sp>
        <p:nvSpPr>
          <p:cNvPr id="7" name="Content Placeholder 6"/>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136</a:t>
            </a:fld>
            <a:endParaRPr lang="en-US"/>
          </a:p>
        </p:txBody>
      </p:sp>
    </p:spTree>
    <p:extLst>
      <p:ext uri="{BB962C8B-B14F-4D97-AF65-F5344CB8AC3E}">
        <p14:creationId xmlns:p14="http://schemas.microsoft.com/office/powerpoint/2010/main" val="26319443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Thumb Rule Approximation</a:t>
            </a:r>
          </a:p>
        </p:txBody>
      </p:sp>
      <p:sp>
        <p:nvSpPr>
          <p:cNvPr id="6" name="Content Placeholder 5"/>
          <p:cNvSpPr>
            <a:spLocks noGrp="1"/>
          </p:cNvSpPr>
          <p:nvPr>
            <p:ph idx="1"/>
          </p:nvPr>
        </p:nvSpPr>
        <p:spPr>
          <a:xfrm>
            <a:off x="508000" y="838200"/>
            <a:ext cx="10972800" cy="5181599"/>
          </a:xfrm>
        </p:spPr>
        <p:txBody>
          <a:bodyPr>
            <a:noAutofit/>
          </a:bodyPr>
          <a:lstStyle/>
          <a:p>
            <a:r>
              <a:rPr lang="en-IN" sz="1500" dirty="0"/>
              <a:t>Rule 1: Sizing Software Plans, Specifications, and Manuals</a:t>
            </a:r>
          </a:p>
          <a:p>
            <a:pPr lvl="1"/>
            <a:r>
              <a:rPr lang="en-IN" sz="1500" dirty="0"/>
              <a:t>Paper Documents (Page Count) = FP ^ 1.15 (approx.)</a:t>
            </a:r>
          </a:p>
          <a:p>
            <a:r>
              <a:rPr lang="en-IN" sz="1500" dirty="0"/>
              <a:t>Rule 2: Sizing Creeping User Requirements</a:t>
            </a:r>
          </a:p>
          <a:p>
            <a:pPr lvl="1"/>
            <a:r>
              <a:rPr lang="en-IN" sz="1500" b="1" u="sng" dirty="0"/>
              <a:t>Creeping user requirements </a:t>
            </a:r>
            <a:r>
              <a:rPr lang="en-IN" sz="1500" dirty="0"/>
              <a:t>will grow at an average rate of 2% per month from the design through coding phases.</a:t>
            </a:r>
          </a:p>
          <a:p>
            <a:r>
              <a:rPr lang="en-IN" sz="1500" dirty="0"/>
              <a:t>Rule 3: Sizing Test Case Volumes</a:t>
            </a:r>
          </a:p>
          <a:p>
            <a:pPr lvl="1"/>
            <a:r>
              <a:rPr lang="en-IN" sz="1500" dirty="0"/>
              <a:t># of </a:t>
            </a:r>
            <a:r>
              <a:rPr lang="en-IN" sz="1500" dirty="0" err="1"/>
              <a:t>Testcases</a:t>
            </a:r>
            <a:r>
              <a:rPr lang="en-IN" sz="1500" dirty="0"/>
              <a:t> = FP ^1.2 (approx.)</a:t>
            </a:r>
          </a:p>
          <a:p>
            <a:r>
              <a:rPr lang="en-IN" sz="1500" dirty="0"/>
              <a:t>Rule 4: Sizing Software Defect Potentials in New Software Projects</a:t>
            </a:r>
          </a:p>
          <a:p>
            <a:pPr lvl="1"/>
            <a:r>
              <a:rPr lang="en-IN" sz="1500" dirty="0"/>
              <a:t>Defect Potential = FP ^ 1.25 (approx.)</a:t>
            </a:r>
          </a:p>
          <a:p>
            <a:r>
              <a:rPr lang="en-IN" sz="1500" dirty="0"/>
              <a:t>Rule 5: Sizing Defect Removal Efficiency</a:t>
            </a:r>
          </a:p>
          <a:p>
            <a:pPr lvl="1"/>
            <a:r>
              <a:rPr lang="en-IN" sz="1500" dirty="0"/>
              <a:t>Each software review, inspection, or test step </a:t>
            </a:r>
            <a:r>
              <a:rPr lang="en-IN" sz="1500" b="1" u="sng" dirty="0"/>
              <a:t>will find and remove 30% of the bugs</a:t>
            </a:r>
            <a:r>
              <a:rPr lang="en-IN" sz="1500" dirty="0"/>
              <a:t> that are present.</a:t>
            </a:r>
          </a:p>
          <a:p>
            <a:r>
              <a:rPr lang="en-IN" sz="1500" dirty="0"/>
              <a:t>Rule 6: Estimating Software Schedules</a:t>
            </a:r>
          </a:p>
          <a:p>
            <a:pPr lvl="1"/>
            <a:r>
              <a:rPr lang="en-IN" sz="1500" dirty="0"/>
              <a:t>Development Schedule (in Calendar Months) = FP ^ .4</a:t>
            </a:r>
          </a:p>
          <a:p>
            <a:r>
              <a:rPr lang="en-IN" sz="1500" dirty="0"/>
              <a:t>Rule 7: Estimating Software Development Staffing Levels</a:t>
            </a:r>
          </a:p>
          <a:p>
            <a:pPr lvl="1"/>
            <a:r>
              <a:rPr lang="en-IN" sz="1500" dirty="0"/>
              <a:t>Personal Required for Development = FP /150</a:t>
            </a:r>
          </a:p>
          <a:p>
            <a:r>
              <a:rPr lang="en-IN" sz="1500" dirty="0"/>
              <a:t>Rule 8: Estimating Software Maintenance Staffing Levels</a:t>
            </a:r>
          </a:p>
          <a:p>
            <a:pPr lvl="1"/>
            <a:r>
              <a:rPr lang="en-IN" sz="1500" dirty="0"/>
              <a:t>Personal Required for Maintenance = FP/750</a:t>
            </a:r>
          </a:p>
          <a:p>
            <a:r>
              <a:rPr lang="en-IN" sz="1500" dirty="0"/>
              <a:t>Rule 9: Estimating Software Development Effort</a:t>
            </a:r>
          </a:p>
          <a:p>
            <a:pPr lvl="1"/>
            <a:r>
              <a:rPr lang="en-IN" sz="1500" dirty="0"/>
              <a:t>Development Efforts (in staff months) = Duration X Number of Personal</a:t>
            </a:r>
          </a:p>
          <a:p>
            <a:pPr lvl="1"/>
            <a:endParaRPr lang="en-IN" sz="1500" dirty="0"/>
          </a:p>
          <a:p>
            <a:pPr marL="0" indent="0">
              <a:buNone/>
            </a:pPr>
            <a:endParaRPr lang="en-US" sz="1500"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137</a:t>
            </a:fld>
            <a:endParaRPr lang="en-US"/>
          </a:p>
        </p:txBody>
      </p:sp>
    </p:spTree>
    <p:extLst>
      <p:ext uri="{BB962C8B-B14F-4D97-AF65-F5344CB8AC3E}">
        <p14:creationId xmlns:p14="http://schemas.microsoft.com/office/powerpoint/2010/main" val="19939115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Finally….</a:t>
            </a:r>
            <a:endParaRPr lang="en-US" dirty="0"/>
          </a:p>
        </p:txBody>
      </p:sp>
      <p:sp>
        <p:nvSpPr>
          <p:cNvPr id="3" name="Content Placeholder 2"/>
          <p:cNvSpPr>
            <a:spLocks noGrp="1"/>
          </p:cNvSpPr>
          <p:nvPr>
            <p:ph idx="1"/>
          </p:nvPr>
        </p:nvSpPr>
        <p:spPr/>
        <p:txBody>
          <a:bodyPr>
            <a:normAutofit/>
          </a:bodyPr>
          <a:lstStyle/>
          <a:p>
            <a:r>
              <a:rPr lang="en-IN" dirty="0"/>
              <a:t>Assume a project of 1000 function points in size:</a:t>
            </a:r>
          </a:p>
          <a:p>
            <a:r>
              <a:rPr lang="en-IN" b="1" u="sng" dirty="0"/>
              <a:t>Schedule Calendar Months</a:t>
            </a:r>
            <a:r>
              <a:rPr lang="en-IN" dirty="0"/>
              <a:t> = 1000^.4 = 16</a:t>
            </a:r>
          </a:p>
          <a:p>
            <a:r>
              <a:rPr lang="en-IN" b="1" u="sng" dirty="0"/>
              <a:t>Staff time personnel</a:t>
            </a:r>
            <a:r>
              <a:rPr lang="en-IN" dirty="0"/>
              <a:t> = 1000 /150 = 6.6</a:t>
            </a:r>
          </a:p>
          <a:p>
            <a:r>
              <a:rPr lang="en-IN" b="1" u="sng" dirty="0"/>
              <a:t>Efforts (staff months to build)</a:t>
            </a:r>
            <a:r>
              <a:rPr lang="en-IN" dirty="0"/>
              <a:t> = 16* 6.6 =106</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138</a:t>
            </a:fld>
            <a:endParaRPr lang="en-US"/>
          </a:p>
        </p:txBody>
      </p:sp>
    </p:spTree>
    <p:extLst>
      <p:ext uri="{BB962C8B-B14F-4D97-AF65-F5344CB8AC3E}">
        <p14:creationId xmlns:p14="http://schemas.microsoft.com/office/powerpoint/2010/main" val="21843875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Thumb Rule for Early Prediction</a:t>
            </a:r>
          </a:p>
        </p:txBody>
      </p:sp>
      <p:sp>
        <p:nvSpPr>
          <p:cNvPr id="330755" name="Content Placeholder 7"/>
          <p:cNvSpPr>
            <a:spLocks noGrp="1"/>
          </p:cNvSpPr>
          <p:nvPr>
            <p:ph idx="1"/>
          </p:nvPr>
        </p:nvSpPr>
        <p:spPr/>
        <p:txBody>
          <a:bodyPr/>
          <a:lstStyle/>
          <a:p>
            <a:r>
              <a:rPr lang="en-IN" altLang="en-US" dirty="0"/>
              <a:t>1 Usecase = 35 FP. Obviously this is a very rough approximation as Use Case sizes can vary significantly.</a:t>
            </a:r>
          </a:p>
          <a:p>
            <a:endParaRPr lang="en-US" altLang="en-US" dirty="0"/>
          </a:p>
        </p:txBody>
      </p:sp>
      <p:sp>
        <p:nvSpPr>
          <p:cNvPr id="2" name="Content Placeholder 1"/>
          <p:cNvSpPr>
            <a:spLocks noGrp="1"/>
          </p:cNvSpPr>
          <p:nvPr>
            <p:ph sz="quarter" idx="13"/>
          </p:nvPr>
        </p:nvSpPr>
        <p:spPr/>
        <p:txBody>
          <a:bodyPr/>
          <a:lstStyle/>
          <a:p>
            <a:endParaRPr lang="en-US"/>
          </a:p>
        </p:txBody>
      </p:sp>
      <p:sp>
        <p:nvSpPr>
          <p:cNvPr id="330757"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36629-9F4D-4EDA-A67D-DA9640C0F471}" type="slidenum">
              <a:rPr lang="en-US" altLang="en-US" smtClean="0"/>
              <a:pPr/>
              <a:t>139</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Calculation vs Estimate</a:t>
            </a:r>
          </a:p>
        </p:txBody>
      </p:sp>
      <p:sp>
        <p:nvSpPr>
          <p:cNvPr id="3" name="Content Placeholder 2"/>
          <p:cNvSpPr>
            <a:spLocks noGrp="1"/>
          </p:cNvSpPr>
          <p:nvPr>
            <p:ph idx="1"/>
          </p:nvPr>
        </p:nvSpPr>
        <p:spPr/>
        <p:txBody>
          <a:bodyPr>
            <a:noAutofit/>
          </a:bodyPr>
          <a:lstStyle/>
          <a:p>
            <a:r>
              <a:rPr lang="en-US" sz="1800" dirty="0"/>
              <a:t>Calculations are always correct and accurate unless your calculator has problem </a:t>
            </a:r>
            <a:r>
              <a:rPr lang="en-US" sz="1800" dirty="0">
                <a:sym typeface="Wingdings" panose="05000000000000000000" pitchFamily="2" charset="2"/>
              </a:rPr>
              <a:t></a:t>
            </a:r>
            <a:endParaRPr lang="en-US" sz="1800" dirty="0"/>
          </a:p>
          <a:p>
            <a:r>
              <a:rPr lang="en-US" sz="1800" dirty="0"/>
              <a:t>Estimates are guess… based on historical data or experience</a:t>
            </a:r>
          </a:p>
          <a:p>
            <a:r>
              <a:rPr lang="en-US" sz="1800" dirty="0"/>
              <a:t>If you cannot calculate </a:t>
            </a:r>
            <a:r>
              <a:rPr lang="en-US" sz="900" dirty="0"/>
              <a:t>(because of any reason)</a:t>
            </a:r>
            <a:r>
              <a:rPr lang="en-US" sz="1800" dirty="0"/>
              <a:t> you should estimate.</a:t>
            </a:r>
          </a:p>
          <a:p>
            <a:r>
              <a:rPr lang="en-US" sz="1800" dirty="0"/>
              <a:t>If you cannot estimate you cannot calculate!</a:t>
            </a:r>
          </a:p>
          <a:p>
            <a:endParaRPr lang="en-US" sz="1800" dirty="0"/>
          </a:p>
          <a:p>
            <a:r>
              <a:rPr lang="en-US" sz="1800" dirty="0"/>
              <a:t>Quantity of bricks / cement/ steel in this building?</a:t>
            </a:r>
          </a:p>
          <a:p>
            <a:r>
              <a:rPr lang="en-US" sz="1800" dirty="0"/>
              <a:t>What is the distance between Delhi &amp; Bangalore?</a:t>
            </a:r>
          </a:p>
          <a:p>
            <a:r>
              <a:rPr lang="en-US" sz="1800" dirty="0"/>
              <a:t>How many electron in all the carbon atom on this planet</a:t>
            </a:r>
          </a:p>
          <a:p>
            <a:r>
              <a:rPr lang="en-US" sz="1800" dirty="0"/>
              <a:t>How much money you earned last year?</a:t>
            </a:r>
          </a:p>
          <a:p>
            <a:r>
              <a:rPr lang="en-US" sz="1800" dirty="0"/>
              <a:t>How much value you delivered in last release of your product?</a:t>
            </a:r>
          </a:p>
          <a:p>
            <a:r>
              <a:rPr lang="en-US" sz="1800" dirty="0"/>
              <a:t>What was the average speed of your friend if he reached to you within 20 min</a:t>
            </a:r>
          </a:p>
          <a:p>
            <a:r>
              <a:rPr lang="en-US" sz="1800" dirty="0"/>
              <a:t>What was the size of software your department delivered in last 5 years?</a:t>
            </a:r>
          </a:p>
          <a:p>
            <a:r>
              <a:rPr lang="en-US" sz="1800" dirty="0"/>
              <a:t>Can you calculate the speed if you know the time but not the distance?</a:t>
            </a:r>
          </a:p>
          <a:p>
            <a:r>
              <a:rPr lang="en-US" sz="1800" dirty="0"/>
              <a:t>In your house renovation work…. can you calculate effort or money if you do not know the size of work?</a:t>
            </a:r>
          </a:p>
          <a:p>
            <a:r>
              <a:rPr lang="en-US" sz="1800" dirty="0"/>
              <a:t>In software how to know size?</a:t>
            </a:r>
          </a:p>
          <a:p>
            <a:r>
              <a:rPr lang="en-US" sz="1800" dirty="0"/>
              <a:t>Calculate or Estimate?</a:t>
            </a:r>
          </a:p>
          <a:p>
            <a:endParaRPr lang="en-US" sz="18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a:t>
            </a:fld>
            <a:endParaRPr lang="en-US"/>
          </a:p>
        </p:txBody>
      </p:sp>
    </p:spTree>
    <p:extLst>
      <p:ext uri="{BB962C8B-B14F-4D97-AF65-F5344CB8AC3E}">
        <p14:creationId xmlns:p14="http://schemas.microsoft.com/office/powerpoint/2010/main" val="3067060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Metrics</a:t>
            </a:r>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140</a:t>
            </a:fld>
            <a:endParaRPr lang="en-US"/>
          </a:p>
        </p:txBody>
      </p:sp>
    </p:spTree>
    <p:extLst>
      <p:ext uri="{BB962C8B-B14F-4D97-AF65-F5344CB8AC3E}">
        <p14:creationId xmlns:p14="http://schemas.microsoft.com/office/powerpoint/2010/main" val="8653500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3200" dirty="0"/>
              <a:t>Average Software Defect Potentials circa 2015 for the United States</a:t>
            </a:r>
            <a:endParaRPr lang="en-US" sz="3200" dirty="0"/>
          </a:p>
        </p:txBody>
      </p:sp>
      <p:sp>
        <p:nvSpPr>
          <p:cNvPr id="6" name="Content Placeholder 5"/>
          <p:cNvSpPr>
            <a:spLocks noGrp="1"/>
          </p:cNvSpPr>
          <p:nvPr>
            <p:ph idx="1"/>
          </p:nvPr>
        </p:nvSpPr>
        <p:spPr/>
        <p:txBody>
          <a:bodyPr/>
          <a:lstStyle/>
          <a:p>
            <a:pPr lvl="1"/>
            <a:r>
              <a:rPr lang="en-US" dirty="0"/>
              <a:t>Requirements 0.75 defects per function point</a:t>
            </a:r>
          </a:p>
          <a:p>
            <a:pPr lvl="1"/>
            <a:r>
              <a:rPr lang="en-US" dirty="0"/>
              <a:t>Architecture 0.15 defects per function point</a:t>
            </a:r>
          </a:p>
          <a:p>
            <a:pPr lvl="1"/>
            <a:r>
              <a:rPr lang="en-US" dirty="0"/>
              <a:t>Design 1.05 defects per function point</a:t>
            </a:r>
          </a:p>
          <a:p>
            <a:pPr lvl="1"/>
            <a:r>
              <a:rPr lang="en-US" dirty="0"/>
              <a:t>Code 1.25 defects per function point</a:t>
            </a:r>
          </a:p>
          <a:p>
            <a:pPr lvl="1"/>
            <a:r>
              <a:rPr lang="en-US" dirty="0"/>
              <a:t>Security code flaws 0.25 security flaws per function point</a:t>
            </a:r>
          </a:p>
          <a:p>
            <a:pPr lvl="1"/>
            <a:r>
              <a:rPr lang="en-US" dirty="0"/>
              <a:t>Documents 0.45 defects per function point</a:t>
            </a:r>
          </a:p>
          <a:p>
            <a:pPr lvl="1"/>
            <a:r>
              <a:rPr lang="en-US" dirty="0"/>
              <a:t>Bad fixes 0.60 defects per function point</a:t>
            </a:r>
          </a:p>
          <a:p>
            <a:r>
              <a:rPr lang="en-US" dirty="0"/>
              <a:t>Totals 4.50 defects per function point</a:t>
            </a:r>
          </a:p>
          <a:p>
            <a:endParaRPr lang="en-US"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141</a:t>
            </a:fld>
            <a:endParaRPr lang="en-US"/>
          </a:p>
        </p:txBody>
      </p:sp>
    </p:spTree>
    <p:extLst>
      <p:ext uri="{BB962C8B-B14F-4D97-AF65-F5344CB8AC3E}">
        <p14:creationId xmlns:p14="http://schemas.microsoft.com/office/powerpoint/2010/main" val="1659917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IN" dirty="0"/>
              <a:t>Use of function points</a:t>
            </a:r>
            <a:endParaRPr lang="en-US" dirty="0"/>
          </a:p>
        </p:txBody>
      </p:sp>
      <p:sp>
        <p:nvSpPr>
          <p:cNvPr id="6" name="Content Placeholder 5"/>
          <p:cNvSpPr>
            <a:spLocks noGrp="1"/>
          </p:cNvSpPr>
          <p:nvPr>
            <p:ph idx="1"/>
          </p:nvPr>
        </p:nvSpPr>
        <p:spPr/>
        <p:txBody>
          <a:bodyPr/>
          <a:lstStyle/>
          <a:p>
            <a:r>
              <a:rPr lang="en-IN" dirty="0"/>
              <a:t>you can know productivity</a:t>
            </a:r>
          </a:p>
          <a:p>
            <a:r>
              <a:rPr lang="en-IN" dirty="0"/>
              <a:t>you can baseline to monitor the progress</a:t>
            </a:r>
          </a:p>
          <a:p>
            <a:r>
              <a:rPr lang="en-IN" dirty="0"/>
              <a:t>you can use it to estimate the cost of new project</a:t>
            </a:r>
          </a:p>
          <a:p>
            <a:endParaRPr lang="en-US" dirty="0"/>
          </a:p>
        </p:txBody>
      </p:sp>
      <p:sp>
        <p:nvSpPr>
          <p:cNvPr id="7" name="Content Placeholder 6"/>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142</a:t>
            </a:fld>
            <a:endParaRPr lang="en-US"/>
          </a:p>
        </p:txBody>
      </p:sp>
    </p:spTree>
    <p:extLst>
      <p:ext uri="{BB962C8B-B14F-4D97-AF65-F5344CB8AC3E}">
        <p14:creationId xmlns:p14="http://schemas.microsoft.com/office/powerpoint/2010/main" val="24885710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Metrics</a:t>
            </a:r>
          </a:p>
        </p:txBody>
      </p:sp>
      <p:sp>
        <p:nvSpPr>
          <p:cNvPr id="3" name="Content Placeholder 2"/>
          <p:cNvSpPr>
            <a:spLocks noGrp="1"/>
          </p:cNvSpPr>
          <p:nvPr>
            <p:ph idx="1"/>
          </p:nvPr>
        </p:nvSpPr>
        <p:spPr/>
        <p:txBody>
          <a:bodyPr>
            <a:normAutofit fontScale="70000" lnSpcReduction="20000"/>
          </a:bodyPr>
          <a:lstStyle/>
          <a:p>
            <a:r>
              <a:rPr lang="en-IN" dirty="0"/>
              <a:t>Productivity</a:t>
            </a:r>
          </a:p>
          <a:p>
            <a:pPr lvl="1"/>
            <a:r>
              <a:rPr lang="en-IN" dirty="0"/>
              <a:t>Cost per FP</a:t>
            </a:r>
          </a:p>
          <a:p>
            <a:pPr lvl="1"/>
            <a:r>
              <a:rPr lang="en-IN" dirty="0"/>
              <a:t>Number of FPs per month/week/day/hours. (productivity rate)</a:t>
            </a:r>
          </a:p>
          <a:p>
            <a:pPr lvl="1"/>
            <a:r>
              <a:rPr lang="en-IN" dirty="0"/>
              <a:t>Number of total hours per FP. (delivery rate)</a:t>
            </a:r>
          </a:p>
          <a:p>
            <a:pPr lvl="1"/>
            <a:r>
              <a:rPr lang="en-IN" dirty="0"/>
              <a:t>Number of developer hours per FP.</a:t>
            </a:r>
          </a:p>
          <a:p>
            <a:pPr lvl="1"/>
            <a:r>
              <a:rPr lang="en-IN" dirty="0"/>
              <a:t>Productivity increases (or decreases) due to technology changes</a:t>
            </a:r>
          </a:p>
          <a:p>
            <a:pPr lvl="1"/>
            <a:r>
              <a:rPr lang="en-IN" dirty="0"/>
              <a:t>Capacity = FP/ Man-month</a:t>
            </a:r>
          </a:p>
          <a:p>
            <a:pPr lvl="1"/>
            <a:r>
              <a:rPr lang="en-IN" dirty="0"/>
              <a:t>Efforts = Size * Delivery Rate</a:t>
            </a:r>
          </a:p>
          <a:p>
            <a:r>
              <a:rPr lang="en-IN" dirty="0"/>
              <a:t>Quality</a:t>
            </a:r>
          </a:p>
          <a:p>
            <a:pPr lvl="1"/>
            <a:r>
              <a:rPr lang="en-IN" dirty="0"/>
              <a:t>Number of bugs/defects per FP. (Project defect rate)</a:t>
            </a:r>
          </a:p>
          <a:p>
            <a:pPr lvl="1"/>
            <a:r>
              <a:rPr lang="en-IN" dirty="0"/>
              <a:t>Number of bug/defect  fixing hours per FP.</a:t>
            </a:r>
          </a:p>
          <a:p>
            <a:pPr lvl="1"/>
            <a:r>
              <a:rPr lang="en-IN" dirty="0"/>
              <a:t>Defect Density = Defects /FP</a:t>
            </a:r>
          </a:p>
          <a:p>
            <a:r>
              <a:rPr lang="en-IN" dirty="0"/>
              <a:t>Scope</a:t>
            </a:r>
          </a:p>
          <a:p>
            <a:pPr lvl="1"/>
            <a:r>
              <a:rPr lang="en-IN" dirty="0"/>
              <a:t>Requirement Stability = FP (Actual) / FP (Initial)</a:t>
            </a:r>
          </a:p>
          <a:p>
            <a:pPr lvl="1"/>
            <a:r>
              <a:rPr lang="en-IN" dirty="0"/>
              <a:t>Backlog Size = ∑ FP (at organization level)</a:t>
            </a:r>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143</a:t>
            </a:fld>
            <a:endParaRPr lang="en-US"/>
          </a:p>
        </p:txBody>
      </p:sp>
    </p:spTree>
    <p:extLst>
      <p:ext uri="{BB962C8B-B14F-4D97-AF65-F5344CB8AC3E}">
        <p14:creationId xmlns:p14="http://schemas.microsoft.com/office/powerpoint/2010/main" val="15590775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DAY 3</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144</a:t>
            </a:fld>
            <a:endParaRPr lang="en-US"/>
          </a:p>
        </p:txBody>
      </p:sp>
    </p:spTree>
    <p:extLst>
      <p:ext uri="{BB962C8B-B14F-4D97-AF65-F5344CB8AC3E}">
        <p14:creationId xmlns:p14="http://schemas.microsoft.com/office/powerpoint/2010/main" val="36960777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COSMIC-FFP</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145</a:t>
            </a:fld>
            <a:endParaRPr lang="en-US"/>
          </a:p>
        </p:txBody>
      </p:sp>
    </p:spTree>
    <p:extLst>
      <p:ext uri="{BB962C8B-B14F-4D97-AF65-F5344CB8AC3E}">
        <p14:creationId xmlns:p14="http://schemas.microsoft.com/office/powerpoint/2010/main" val="4152375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COSMIC-FFP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902785"/>
            <a:ext cx="8305800" cy="4855485"/>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146</a:t>
            </a:fld>
            <a:endParaRPr lang="en-US"/>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209800" y="5758270"/>
            <a:ext cx="7087589" cy="56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1492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147</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11045073" cy="3619500"/>
          </a:xfrm>
        </p:spPr>
      </p:pic>
    </p:spTree>
    <p:extLst>
      <p:ext uri="{BB962C8B-B14F-4D97-AF65-F5344CB8AC3E}">
        <p14:creationId xmlns:p14="http://schemas.microsoft.com/office/powerpoint/2010/main" val="35277617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999448"/>
            <a:ext cx="7379142" cy="5320124"/>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148</a:t>
            </a:fld>
            <a:endParaRPr lang="en-US"/>
          </a:p>
        </p:txBody>
      </p:sp>
    </p:spTree>
    <p:extLst>
      <p:ext uri="{BB962C8B-B14F-4D97-AF65-F5344CB8AC3E}">
        <p14:creationId xmlns:p14="http://schemas.microsoft.com/office/powerpoint/2010/main" val="17769377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19200"/>
            <a:ext cx="9815869" cy="30480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149</a:t>
            </a:fld>
            <a:endParaRPr lang="en-US"/>
          </a:p>
        </p:txBody>
      </p:sp>
    </p:spTree>
    <p:extLst>
      <p:ext uri="{BB962C8B-B14F-4D97-AF65-F5344CB8AC3E}">
        <p14:creationId xmlns:p14="http://schemas.microsoft.com/office/powerpoint/2010/main" val="236582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do you estimate?</a:t>
            </a:r>
          </a:p>
        </p:txBody>
      </p:sp>
      <p:sp>
        <p:nvSpPr>
          <p:cNvPr id="3" name="Content Placeholder 2"/>
          <p:cNvSpPr>
            <a:spLocks noGrp="1"/>
          </p:cNvSpPr>
          <p:nvPr>
            <p:ph idx="1"/>
          </p:nvPr>
        </p:nvSpPr>
        <p:spPr/>
        <p:txBody>
          <a:bodyPr/>
          <a:lstStyle/>
          <a:p>
            <a:pPr marL="0" indent="0">
              <a:buNone/>
              <a:defRPr/>
            </a:pPr>
            <a:r>
              <a:rPr lang="en-US" dirty="0"/>
              <a:t>How will you know these numbers? Do you estimate this?</a:t>
            </a:r>
          </a:p>
          <a:p>
            <a:pPr marL="0" indent="0">
              <a:buNone/>
              <a:defRPr/>
            </a:pPr>
            <a:endParaRPr lang="en-US" dirty="0"/>
          </a:p>
          <a:p>
            <a:pPr>
              <a:defRPr/>
            </a:pPr>
            <a:r>
              <a:rPr lang="en-US" dirty="0"/>
              <a:t>Number of brother and sister you have</a:t>
            </a:r>
          </a:p>
          <a:p>
            <a:pPr>
              <a:defRPr/>
            </a:pPr>
            <a:r>
              <a:rPr lang="en-US" dirty="0"/>
              <a:t>Your age</a:t>
            </a:r>
          </a:p>
          <a:p>
            <a:pPr>
              <a:defRPr/>
            </a:pPr>
            <a:r>
              <a:rPr lang="en-US" dirty="0"/>
              <a:t>Number of uncles and aunts you have</a:t>
            </a:r>
          </a:p>
          <a:p>
            <a:pPr>
              <a:defRPr/>
            </a:pPr>
            <a:r>
              <a:rPr lang="en-US" dirty="0"/>
              <a:t>Total of your marks in secondary school exam</a:t>
            </a:r>
          </a:p>
          <a:p>
            <a:pPr>
              <a:defRPr/>
            </a:pPr>
            <a:endParaRPr lang="en-US" dirty="0"/>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4198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E815AA-E45B-467B-90F9-C7EBA45FD5F6}" type="slidenum">
              <a:rPr lang="en-US" altLang="en-US" smtClean="0"/>
              <a:pPr/>
              <a:t>15</a:t>
            </a:fld>
            <a:endParaRPr lang="en-US" altLang="en-US"/>
          </a:p>
        </p:txBody>
      </p:sp>
    </p:spTree>
    <p:extLst>
      <p:ext uri="{BB962C8B-B14F-4D97-AF65-F5344CB8AC3E}">
        <p14:creationId xmlns:p14="http://schemas.microsoft.com/office/powerpoint/2010/main" val="37337657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923" y="1295400"/>
            <a:ext cx="10926856" cy="37338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150</a:t>
            </a:fld>
            <a:endParaRPr lang="en-US"/>
          </a:p>
        </p:txBody>
      </p:sp>
    </p:spTree>
    <p:extLst>
      <p:ext uri="{BB962C8B-B14F-4D97-AF65-F5344CB8AC3E}">
        <p14:creationId xmlns:p14="http://schemas.microsoft.com/office/powerpoint/2010/main" val="17400015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447800"/>
            <a:ext cx="10966878" cy="3581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151</a:t>
            </a:fld>
            <a:endParaRPr lang="en-US"/>
          </a:p>
        </p:txBody>
      </p:sp>
    </p:spTree>
    <p:extLst>
      <p:ext uri="{BB962C8B-B14F-4D97-AF65-F5344CB8AC3E}">
        <p14:creationId xmlns:p14="http://schemas.microsoft.com/office/powerpoint/2010/main" val="3350836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01" y="1219200"/>
            <a:ext cx="11135789" cy="4419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152</a:t>
            </a:fld>
            <a:endParaRPr lang="en-US"/>
          </a:p>
        </p:txBody>
      </p:sp>
    </p:spTree>
    <p:extLst>
      <p:ext uri="{BB962C8B-B14F-4D97-AF65-F5344CB8AC3E}">
        <p14:creationId xmlns:p14="http://schemas.microsoft.com/office/powerpoint/2010/main" val="3147300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15 Types of Errors in Function Size Measurements</a:t>
            </a:r>
          </a:p>
        </p:txBody>
      </p:sp>
      <p:graphicFrame>
        <p:nvGraphicFramePr>
          <p:cNvPr id="6" name="Content Placeholder 5"/>
          <p:cNvGraphicFramePr>
            <a:graphicFrameLocks noGrp="1"/>
          </p:cNvGraphicFramePr>
          <p:nvPr>
            <p:ph idx="1"/>
          </p:nvPr>
        </p:nvGraphicFramePr>
        <p:xfrm>
          <a:off x="914400" y="838201"/>
          <a:ext cx="10744200" cy="6979920"/>
        </p:xfrm>
        <a:graphic>
          <a:graphicData uri="http://schemas.openxmlformats.org/drawingml/2006/table">
            <a:tbl>
              <a:tblPr firstRow="1" bandRow="1">
                <a:tableStyleId>{5C22544A-7EE6-4342-B048-85BDC9FD1C3A}</a:tableStyleId>
              </a:tblPr>
              <a:tblGrid>
                <a:gridCol w="2106706">
                  <a:extLst>
                    <a:ext uri="{9D8B030D-6E8A-4147-A177-3AD203B41FA5}">
                      <a16:colId xmlns:a16="http://schemas.microsoft.com/office/drawing/2014/main" val="2845152316"/>
                    </a:ext>
                  </a:extLst>
                </a:gridCol>
                <a:gridCol w="8637494">
                  <a:extLst>
                    <a:ext uri="{9D8B030D-6E8A-4147-A177-3AD203B41FA5}">
                      <a16:colId xmlns:a16="http://schemas.microsoft.com/office/drawing/2014/main" val="2836124190"/>
                    </a:ext>
                  </a:extLst>
                </a:gridCol>
              </a:tblGrid>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Error Category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Name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677208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Duplicated Functional Process (FP)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579584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27854253"/>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71894269"/>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Retrieve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9472605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Data Movement (DM) type Write (W) in Add, Delete and Update FPs</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1495149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de-DE" sz="1400" u="none" strike="noStrike">
                          <a:effectLst/>
                          <a:latin typeface="Arial" panose="020B0604020202020204" pitchFamily="34" charset="0"/>
                          <a:cs typeface="Arial" panose="020B0604020202020204" pitchFamily="34" charset="0"/>
                        </a:rPr>
                        <a:t>Redundant DM type W in list FPs</a:t>
                      </a:r>
                      <a:endParaRPr lang="de-DE"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9481348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Multiple Occurrences of the same DM with the same FP</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8821683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be composed of at least 2 DMs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098476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Each FP should containt at least 1 Write (W)/ Exit (X) DM</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8807924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contain at least 1 Entry (E) DM</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7318227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List FP Might be included in Update/Delete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8772940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Create/Delete/Update Operations might be combined</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9512722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Data Group (DG) Duplication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6432973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User Inteface Components and System Users are considered as DG/Object of Interest (OOI)</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4537099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dirty="0">
                          <a:effectLst/>
                          <a:latin typeface="Arial" panose="020B0604020202020204" pitchFamily="34" charset="0"/>
                          <a:cs typeface="Arial" panose="020B0604020202020204" pitchFamily="34" charset="0"/>
                        </a:rPr>
                        <a:t>OOI are named wrong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15468704"/>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153</a:t>
            </a:fld>
            <a:endParaRPr lang="en-US"/>
          </a:p>
        </p:txBody>
      </p:sp>
    </p:spTree>
    <p:extLst>
      <p:ext uri="{BB962C8B-B14F-4D97-AF65-F5344CB8AC3E}">
        <p14:creationId xmlns:p14="http://schemas.microsoft.com/office/powerpoint/2010/main" val="30505706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Categories Graphs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74266"/>
            <a:ext cx="10541000" cy="544898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154</a:t>
            </a:fld>
            <a:endParaRPr lang="en-US"/>
          </a:p>
        </p:txBody>
      </p:sp>
    </p:spTree>
    <p:extLst>
      <p:ext uri="{BB962C8B-B14F-4D97-AF65-F5344CB8AC3E}">
        <p14:creationId xmlns:p14="http://schemas.microsoft.com/office/powerpoint/2010/main" val="41680434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Recap</a:t>
            </a:r>
          </a:p>
        </p:txBody>
      </p:sp>
      <p:sp>
        <p:nvSpPr>
          <p:cNvPr id="343043" name="Content Placeholder 2"/>
          <p:cNvSpPr>
            <a:spLocks noGrp="1"/>
          </p:cNvSpPr>
          <p:nvPr>
            <p:ph idx="1"/>
          </p:nvPr>
        </p:nvSpPr>
        <p:spPr>
          <a:xfrm>
            <a:off x="1905000" y="838200"/>
            <a:ext cx="8229600" cy="5105400"/>
          </a:xfrm>
        </p:spPr>
        <p:txBody>
          <a:bodyPr/>
          <a:lstStyle/>
          <a:p>
            <a:pPr>
              <a:spcBef>
                <a:spcPct val="0"/>
              </a:spcBef>
            </a:pPr>
            <a:r>
              <a:rPr lang="en-US" altLang="en-US"/>
              <a:t>Concepts of Estimation</a:t>
            </a:r>
          </a:p>
          <a:p>
            <a:pPr>
              <a:spcBef>
                <a:spcPct val="0"/>
              </a:spcBef>
            </a:pPr>
            <a:r>
              <a:rPr lang="en-US" altLang="en-US"/>
              <a:t>Earned Value Management</a:t>
            </a:r>
          </a:p>
          <a:p>
            <a:pPr>
              <a:spcBef>
                <a:spcPct val="0"/>
              </a:spcBef>
            </a:pPr>
            <a:r>
              <a:rPr lang="en-US" altLang="en-US"/>
              <a:t>Forecasting</a:t>
            </a:r>
          </a:p>
          <a:p>
            <a:pPr>
              <a:spcBef>
                <a:spcPct val="0"/>
              </a:spcBef>
            </a:pPr>
            <a:r>
              <a:rPr lang="en-US" altLang="en-US"/>
              <a:t>Metrics</a:t>
            </a:r>
          </a:p>
          <a:p>
            <a:pPr>
              <a:spcBef>
                <a:spcPct val="0"/>
              </a:spcBef>
            </a:pPr>
            <a:r>
              <a:rPr lang="en-US" altLang="en-US"/>
              <a:t>Estimation Techniques</a:t>
            </a:r>
          </a:p>
          <a:p>
            <a:pPr>
              <a:spcBef>
                <a:spcPct val="0"/>
              </a:spcBef>
            </a:pPr>
            <a:r>
              <a:rPr lang="en-US" altLang="en-US"/>
              <a:t>Function Point Analysis (FPA)</a:t>
            </a:r>
          </a:p>
          <a:p>
            <a:pPr>
              <a:spcBef>
                <a:spcPct val="0"/>
              </a:spcBef>
            </a:pPr>
            <a:r>
              <a:rPr lang="en-US" altLang="en-US"/>
              <a:t>FP Calculation: Thumb Rules</a:t>
            </a:r>
          </a:p>
          <a:p>
            <a:pPr>
              <a:spcBef>
                <a:spcPct val="0"/>
              </a:spcBef>
            </a:pPr>
            <a:r>
              <a:rPr lang="en-US" altLang="en-US"/>
              <a:t>Efforts , Cost &amp; Duration Calculation</a:t>
            </a:r>
          </a:p>
          <a:p>
            <a:pPr>
              <a:spcBef>
                <a:spcPct val="0"/>
              </a:spcBef>
            </a:pPr>
            <a:r>
              <a:rPr lang="en-US" altLang="en-US"/>
              <a:t>Use Case Estimation</a:t>
            </a:r>
          </a:p>
          <a:p>
            <a:pPr>
              <a:spcBef>
                <a:spcPct val="0"/>
              </a:spcBef>
            </a:pPr>
            <a:r>
              <a:rPr lang="en-US" altLang="en-US"/>
              <a:t>Recap Workshop Learnings</a:t>
            </a:r>
          </a:p>
        </p:txBody>
      </p:sp>
      <p:sp>
        <p:nvSpPr>
          <p:cNvPr id="343044" name="Content Placeholder 3"/>
          <p:cNvSpPr>
            <a:spLocks noGrp="1"/>
          </p:cNvSpPr>
          <p:nvPr>
            <p:ph sz="quarter" idx="13"/>
          </p:nvPr>
        </p:nvSpPr>
        <p:spPr/>
        <p:txBody>
          <a:bodyPr/>
          <a:lstStyle/>
          <a:p>
            <a:endParaRPr lang="en-US" altLang="en-US"/>
          </a:p>
        </p:txBody>
      </p:sp>
      <p:sp>
        <p:nvSpPr>
          <p:cNvPr id="34304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C69961-3212-4EC0-933D-3A77FBADC08B}" type="slidenum">
              <a:rPr lang="en-US" altLang="en-US" smtClean="0"/>
              <a:pPr/>
              <a:t>155</a:t>
            </a:fld>
            <a:endParaRPr lang="en-US"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References</a:t>
            </a:r>
          </a:p>
        </p:txBody>
      </p:sp>
      <p:sp>
        <p:nvSpPr>
          <p:cNvPr id="3" name="Content Placeholder 2"/>
          <p:cNvSpPr>
            <a:spLocks noGrp="1"/>
          </p:cNvSpPr>
          <p:nvPr>
            <p:ph idx="1"/>
          </p:nvPr>
        </p:nvSpPr>
        <p:spPr>
          <a:xfrm>
            <a:off x="1905000" y="838200"/>
            <a:ext cx="8229600" cy="5105400"/>
          </a:xfrm>
        </p:spPr>
        <p:txBody>
          <a:bodyPr>
            <a:normAutofit fontScale="77500" lnSpcReduction="20000"/>
          </a:bodyPr>
          <a:lstStyle/>
          <a:p>
            <a:pPr>
              <a:defRPr/>
            </a:pPr>
            <a:r>
              <a:rPr lang="en-US" sz="2200" dirty="0">
                <a:hlinkClick r:id="rId3"/>
              </a:rPr>
              <a:t>http://www.isbsg.org/</a:t>
            </a:r>
            <a:endParaRPr lang="en-US" sz="2200" dirty="0"/>
          </a:p>
          <a:p>
            <a:pPr marL="0" indent="0">
              <a:buNone/>
              <a:defRPr/>
            </a:pPr>
            <a:r>
              <a:rPr lang="en-IN" sz="2200" dirty="0"/>
              <a:t>ISBSF: International Software Benchmarking Standards Group. The Global and Independent Source of Data and Analysis for the IT Industry</a:t>
            </a:r>
          </a:p>
          <a:p>
            <a:pPr marL="0" indent="0">
              <a:buNone/>
              <a:defRPr/>
            </a:pPr>
            <a:endParaRPr lang="en-IN" sz="2200" dirty="0"/>
          </a:p>
          <a:p>
            <a:pPr>
              <a:defRPr/>
            </a:pPr>
            <a:r>
              <a:rPr lang="en-IN" sz="2200" dirty="0">
                <a:hlinkClick r:id="rId4"/>
              </a:rPr>
              <a:t>http://www.ifpug.org/</a:t>
            </a:r>
            <a:endParaRPr lang="en-IN" sz="2200" dirty="0"/>
          </a:p>
          <a:p>
            <a:pPr marL="0" indent="0">
              <a:buNone/>
              <a:defRPr/>
            </a:pPr>
            <a:r>
              <a:rPr lang="en-IN" sz="2200" dirty="0"/>
              <a:t>International Function Point User Group</a:t>
            </a:r>
          </a:p>
          <a:p>
            <a:pPr marL="0" indent="0">
              <a:buNone/>
              <a:defRPr/>
            </a:pPr>
            <a:endParaRPr lang="en-IN" sz="2200" dirty="0"/>
          </a:p>
          <a:p>
            <a:pPr>
              <a:defRPr/>
            </a:pPr>
            <a:r>
              <a:rPr lang="en-IN" sz="2200" dirty="0">
                <a:hlinkClick r:id="rId5"/>
              </a:rPr>
              <a:t>http://pmi.org/</a:t>
            </a:r>
          </a:p>
          <a:p>
            <a:pPr marL="0" indent="0">
              <a:buNone/>
              <a:defRPr/>
            </a:pPr>
            <a:r>
              <a:rPr lang="en-IN" sz="2200" dirty="0"/>
              <a:t>Project Management Institute</a:t>
            </a:r>
            <a:endParaRPr lang="en-IN" sz="2200" dirty="0">
              <a:hlinkClick r:id="rId5"/>
            </a:endParaRPr>
          </a:p>
          <a:p>
            <a:pPr>
              <a:defRPr/>
            </a:pPr>
            <a:endParaRPr lang="en-IN" sz="2200" dirty="0">
              <a:hlinkClick r:id="rId5"/>
            </a:endParaRPr>
          </a:p>
          <a:p>
            <a:pPr>
              <a:defRPr/>
            </a:pPr>
            <a:r>
              <a:rPr lang="en-IN" sz="2200" dirty="0">
                <a:hlinkClick r:id="rId5"/>
              </a:rPr>
              <a:t>http://www.softwaretestingclass.com/software-estimation-techniques/</a:t>
            </a:r>
            <a:endParaRPr lang="en-IN" sz="2200" dirty="0"/>
          </a:p>
          <a:p>
            <a:pPr marL="0" indent="0">
              <a:buNone/>
              <a:defRPr/>
            </a:pPr>
            <a:r>
              <a:rPr lang="en-IN" sz="2200" dirty="0"/>
              <a:t>Software Estimation Techniques - Common Test Estimation Techniques used in SDLC</a:t>
            </a:r>
          </a:p>
          <a:p>
            <a:pPr marL="0" indent="0">
              <a:buNone/>
              <a:defRPr/>
            </a:pPr>
            <a:endParaRPr lang="en-IN" sz="2200" dirty="0"/>
          </a:p>
          <a:p>
            <a:pPr>
              <a:defRPr/>
            </a:pPr>
            <a:r>
              <a:rPr lang="en-IN" sz="2200" dirty="0">
                <a:hlinkClick r:id="rId6"/>
              </a:rPr>
              <a:t>http://www.projectmanagementguru.com/estimating.html</a:t>
            </a:r>
            <a:endParaRPr lang="en-IN" sz="2200" dirty="0"/>
          </a:p>
          <a:p>
            <a:pPr marL="0" indent="0">
              <a:spcBef>
                <a:spcPct val="0"/>
              </a:spcBef>
              <a:buNone/>
              <a:defRPr/>
            </a:pPr>
            <a:r>
              <a:rPr lang="en-US" altLang="en-US" sz="2200" dirty="0">
                <a:solidFill>
                  <a:srgbClr val="000000"/>
                </a:solidFill>
              </a:rPr>
              <a:t>Project Management Estimating Tools &amp; Techniques</a:t>
            </a:r>
          </a:p>
          <a:p>
            <a:pPr marL="0" indent="0">
              <a:spcBef>
                <a:spcPct val="0"/>
              </a:spcBef>
              <a:buNone/>
              <a:defRPr/>
            </a:pPr>
            <a:endParaRPr lang="en-US" sz="2200" dirty="0">
              <a:solidFill>
                <a:srgbClr val="000000"/>
              </a:solidFill>
            </a:endParaRPr>
          </a:p>
          <a:p>
            <a:pPr>
              <a:defRPr/>
            </a:pPr>
            <a:r>
              <a:rPr lang="en-US" sz="2400" dirty="0"/>
              <a:t>Function Point Counting Practices Manual Version 4.3</a:t>
            </a:r>
          </a:p>
          <a:p>
            <a:pPr>
              <a:defRPr/>
            </a:pPr>
            <a:endParaRPr lang="en-US" sz="2400" dirty="0"/>
          </a:p>
          <a:p>
            <a:pPr>
              <a:defRPr/>
            </a:pPr>
            <a:r>
              <a:rPr lang="en-US" sz="2400" dirty="0"/>
              <a:t>Project Management Body of Knowledge 5</a:t>
            </a:r>
            <a:r>
              <a:rPr lang="en-US" sz="2400" baseline="30000" dirty="0"/>
              <a:t>th</a:t>
            </a:r>
            <a:r>
              <a:rPr lang="en-US" sz="2400" dirty="0"/>
              <a:t> Edition</a:t>
            </a:r>
            <a:endParaRPr lang="en-IN" sz="2200" dirty="0"/>
          </a:p>
        </p:txBody>
      </p:sp>
      <p:sp>
        <p:nvSpPr>
          <p:cNvPr id="345092" name="Content Placeholder 3"/>
          <p:cNvSpPr>
            <a:spLocks noGrp="1"/>
          </p:cNvSpPr>
          <p:nvPr>
            <p:ph sz="quarter" idx="13"/>
          </p:nvPr>
        </p:nvSpPr>
        <p:spPr/>
        <p:txBody>
          <a:bodyPr/>
          <a:lstStyle/>
          <a:p>
            <a:endParaRPr lang="en-US" altLang="en-US"/>
          </a:p>
        </p:txBody>
      </p:sp>
      <p:sp>
        <p:nvSpPr>
          <p:cNvPr id="3450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4DBAD8-9E16-452D-A4AC-BB6AF78C1774}" type="slidenum">
              <a:rPr lang="en-US" altLang="en-US" smtClean="0"/>
              <a:pPr/>
              <a:t>156</a:t>
            </a:fld>
            <a:endParaRPr lang="en-US"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1905000"/>
            <a:ext cx="5638800" cy="41148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 PRINCE2 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34714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7F6C14-98CD-4902-8996-F886CB157574}" type="slidenum">
              <a:rPr lang="en-US" altLang="en-US" smtClean="0"/>
              <a:pPr/>
              <a:t>157</a:t>
            </a:fld>
            <a:endParaRPr lang="en-US" altLang="en-US"/>
          </a:p>
        </p:txBody>
      </p:sp>
      <p:sp>
        <p:nvSpPr>
          <p:cNvPr id="347141" name="Rectangle 1"/>
          <p:cNvSpPr>
            <a:spLocks noChangeArrowheads="1"/>
          </p:cNvSpPr>
          <p:nvPr/>
        </p:nvSpPr>
        <p:spPr bwMode="auto">
          <a:xfrm>
            <a:off x="152400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Some More Questions..</a:t>
            </a:r>
          </a:p>
        </p:txBody>
      </p:sp>
      <p:sp>
        <p:nvSpPr>
          <p:cNvPr id="44035" name="Content Placeholder 2"/>
          <p:cNvSpPr>
            <a:spLocks noGrp="1"/>
          </p:cNvSpPr>
          <p:nvPr>
            <p:ph idx="1"/>
          </p:nvPr>
        </p:nvSpPr>
        <p:spPr/>
        <p:txBody>
          <a:bodyPr/>
          <a:lstStyle/>
          <a:p>
            <a:r>
              <a:rPr lang="en-US" altLang="en-US"/>
              <a:t>Do you estimate about past?</a:t>
            </a:r>
          </a:p>
          <a:p>
            <a:r>
              <a:rPr lang="en-US" altLang="en-US"/>
              <a:t>Do you estimate about present?</a:t>
            </a:r>
          </a:p>
          <a:p>
            <a:r>
              <a:rPr lang="en-US" altLang="en-US"/>
              <a:t>Do you estimate about future?</a:t>
            </a:r>
          </a:p>
          <a:p>
            <a:r>
              <a:rPr lang="en-US" altLang="en-US"/>
              <a:t>Why do we estimate?</a:t>
            </a:r>
          </a:p>
          <a:p>
            <a:r>
              <a:rPr lang="en-US" altLang="en-US"/>
              <a:t>In what circumstances you estimate?</a:t>
            </a:r>
          </a:p>
          <a:p>
            <a:r>
              <a:rPr lang="en-US" altLang="en-US"/>
              <a:t>What do you consider when you estimate?</a:t>
            </a:r>
          </a:p>
          <a:p>
            <a:r>
              <a:rPr lang="en-US" altLang="en-US"/>
              <a:t>What do you estimate?</a:t>
            </a:r>
          </a:p>
          <a:p>
            <a:r>
              <a:rPr lang="en-US" altLang="en-US"/>
              <a:t>When do you stop estimating?</a:t>
            </a:r>
          </a:p>
          <a:p>
            <a:endParaRPr lang="en-US" altLang="en-US"/>
          </a:p>
        </p:txBody>
      </p:sp>
      <p:sp>
        <p:nvSpPr>
          <p:cNvPr id="3" name="Content Placeholder 2"/>
          <p:cNvSpPr>
            <a:spLocks noGrp="1"/>
          </p:cNvSpPr>
          <p:nvPr>
            <p:ph sz="quarter" idx="13"/>
          </p:nvPr>
        </p:nvSpPr>
        <p:spPr/>
        <p:txBody>
          <a:bodyPr/>
          <a:lstStyle/>
          <a:p>
            <a:endParaRPr lang="en-US"/>
          </a:p>
        </p:txBody>
      </p:sp>
      <p:sp>
        <p:nvSpPr>
          <p:cNvPr id="440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086DE5-908A-4E5F-8D8D-CE9017A8B8A2}" type="slidenum">
              <a:rPr lang="en-US" altLang="en-US" smtClean="0"/>
              <a:pPr/>
              <a:t>16</a:t>
            </a:fld>
            <a:endParaRPr lang="en-US" altLang="en-US"/>
          </a:p>
        </p:txBody>
      </p:sp>
    </p:spTree>
    <p:extLst>
      <p:ext uri="{BB962C8B-B14F-4D97-AF65-F5344CB8AC3E}">
        <p14:creationId xmlns:p14="http://schemas.microsoft.com/office/powerpoint/2010/main" val="36144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a:t>
            </a:r>
          </a:p>
        </p:txBody>
      </p:sp>
      <p:sp>
        <p:nvSpPr>
          <p:cNvPr id="46083" name="Content Placeholder 2"/>
          <p:cNvSpPr>
            <a:spLocks noGrp="1"/>
          </p:cNvSpPr>
          <p:nvPr>
            <p:ph idx="1"/>
          </p:nvPr>
        </p:nvSpPr>
        <p:spPr/>
        <p:txBody>
          <a:bodyPr/>
          <a:lstStyle/>
          <a:p>
            <a:r>
              <a:rPr lang="en-US" altLang="en-US"/>
              <a:t>Known is counted with 100% confidence</a:t>
            </a:r>
          </a:p>
          <a:p>
            <a:r>
              <a:rPr lang="en-US" altLang="en-US"/>
              <a:t>Unknown is estimated</a:t>
            </a:r>
          </a:p>
          <a:p>
            <a:r>
              <a:rPr lang="en-US" altLang="en-US"/>
              <a:t>When time is constraint to count then you estimate</a:t>
            </a:r>
          </a:p>
          <a:p>
            <a:endParaRPr lang="en-US" altLang="en-US"/>
          </a:p>
          <a:p>
            <a:endParaRPr lang="en-US" altLang="en-US"/>
          </a:p>
        </p:txBody>
      </p:sp>
      <p:sp>
        <p:nvSpPr>
          <p:cNvPr id="3" name="Content Placeholder 2"/>
          <p:cNvSpPr>
            <a:spLocks noGrp="1"/>
          </p:cNvSpPr>
          <p:nvPr>
            <p:ph sz="quarter" idx="13"/>
          </p:nvPr>
        </p:nvSpPr>
        <p:spPr/>
        <p:txBody>
          <a:bodyPr/>
          <a:lstStyle/>
          <a:p>
            <a:endParaRPr lang="en-US"/>
          </a:p>
        </p:txBody>
      </p:sp>
      <p:sp>
        <p:nvSpPr>
          <p:cNvPr id="460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78E89-6E17-4EE8-8E47-DD7C8FC84EF0}" type="slidenum">
              <a:rPr lang="en-US" altLang="en-US" smtClean="0"/>
              <a:pPr/>
              <a:t>17</a:t>
            </a:fld>
            <a:endParaRPr lang="en-US" altLang="en-US"/>
          </a:p>
        </p:txBody>
      </p:sp>
    </p:spTree>
    <p:extLst>
      <p:ext uri="{BB962C8B-B14F-4D97-AF65-F5344CB8AC3E}">
        <p14:creationId xmlns:p14="http://schemas.microsoft.com/office/powerpoint/2010/main" val="205837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Importance of Size of Work</a:t>
            </a:r>
          </a:p>
        </p:txBody>
      </p:sp>
      <p:sp>
        <p:nvSpPr>
          <p:cNvPr id="3" name="Content Placeholder 2"/>
          <p:cNvSpPr>
            <a:spLocks noGrp="1"/>
          </p:cNvSpPr>
          <p:nvPr>
            <p:ph idx="1"/>
          </p:nvPr>
        </p:nvSpPr>
        <p:spPr/>
        <p:txBody>
          <a:bodyPr>
            <a:normAutofit fontScale="70000" lnSpcReduction="20000"/>
          </a:bodyPr>
          <a:lstStyle/>
          <a:p>
            <a:pPr>
              <a:defRPr/>
            </a:pPr>
            <a:r>
              <a:rPr lang="en-IN" dirty="0"/>
              <a:t>To know the cost of house you need to know “How big is the house?” </a:t>
            </a:r>
          </a:p>
          <a:p>
            <a:pPr>
              <a:defRPr/>
            </a:pPr>
            <a:r>
              <a:rPr lang="en-IN" dirty="0"/>
              <a:t>To know the cost of item you need to know “What is the weight or length of an item?” </a:t>
            </a:r>
          </a:p>
          <a:p>
            <a:pPr>
              <a:defRPr/>
            </a:pPr>
            <a:r>
              <a:rPr lang="en-IN" dirty="0"/>
              <a:t>To know the cost of travel you need to know “What is the distance between two places?”</a:t>
            </a:r>
          </a:p>
          <a:p>
            <a:pPr>
              <a:defRPr/>
            </a:pPr>
            <a:endParaRPr lang="en-IN" dirty="0"/>
          </a:p>
          <a:p>
            <a:pPr marL="0" indent="0">
              <a:buNone/>
              <a:defRPr/>
            </a:pPr>
            <a:r>
              <a:rPr lang="en-IN" b="1" dirty="0"/>
              <a:t>But to know the cost knowing “Size” is not enough.</a:t>
            </a:r>
            <a:r>
              <a:rPr lang="en-IN" dirty="0"/>
              <a:t> </a:t>
            </a:r>
          </a:p>
          <a:p>
            <a:pPr>
              <a:defRPr/>
            </a:pPr>
            <a:r>
              <a:rPr lang="en-IN" dirty="0"/>
              <a:t>You also need to know Quality of material to be used, Quality of output defined, Performance, Reliability, Portability etc.</a:t>
            </a:r>
          </a:p>
          <a:p>
            <a:pPr>
              <a:defRPr/>
            </a:pPr>
            <a:r>
              <a:rPr lang="en-IN" dirty="0"/>
              <a:t>You should also consider Inflation, Availability of Resources</a:t>
            </a:r>
          </a:p>
          <a:p>
            <a:pPr>
              <a:defRPr/>
            </a:pPr>
            <a:endParaRPr lang="en-IN" dirty="0"/>
          </a:p>
          <a:p>
            <a:pPr>
              <a:defRPr/>
            </a:pPr>
            <a:r>
              <a:rPr lang="en-IN" dirty="0"/>
              <a:t>Though there are many factors (like quality, complexity, skill) that affect the cost, schedule and effort for development, </a:t>
            </a:r>
            <a:r>
              <a:rPr lang="en-IN" b="1" dirty="0"/>
              <a:t>size is the primary factor that helps to estimate these.</a:t>
            </a:r>
          </a:p>
          <a:p>
            <a:pPr>
              <a:defRPr/>
            </a:pPr>
            <a:r>
              <a:rPr lang="en-IN" dirty="0"/>
              <a:t>Do you measure dimension of house at the time of final handover? If yes then you should also measure size of software at the time of final handover.</a:t>
            </a:r>
            <a:endParaRPr lang="en-US" dirty="0"/>
          </a:p>
        </p:txBody>
      </p:sp>
      <p:sp>
        <p:nvSpPr>
          <p:cNvPr id="4" name="Content Placeholder 3"/>
          <p:cNvSpPr>
            <a:spLocks noGrp="1"/>
          </p:cNvSpPr>
          <p:nvPr>
            <p:ph sz="quarter" idx="13"/>
          </p:nvPr>
        </p:nvSpPr>
        <p:spPr/>
        <p:txBody>
          <a:bodyPr/>
          <a:lstStyle/>
          <a:p>
            <a:endParaRPr lang="en-US"/>
          </a:p>
        </p:txBody>
      </p:sp>
      <p:sp>
        <p:nvSpPr>
          <p:cNvPr id="4813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ED1821-46E2-4781-B125-394B5B2CB3E3}" type="slidenum">
              <a:rPr lang="en-US" altLang="en-US" smtClean="0"/>
              <a:pPr/>
              <a:t>18</a:t>
            </a:fld>
            <a:endParaRPr lang="en-US" altLang="en-US"/>
          </a:p>
        </p:txBody>
      </p:sp>
    </p:spTree>
    <p:extLst>
      <p:ext uri="{BB962C8B-B14F-4D97-AF65-F5344CB8AC3E}">
        <p14:creationId xmlns:p14="http://schemas.microsoft.com/office/powerpoint/2010/main" val="352680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Work Size Estimate</a:t>
            </a:r>
          </a:p>
        </p:txBody>
      </p:sp>
      <p:sp>
        <p:nvSpPr>
          <p:cNvPr id="50179" name="Content Placeholder 2"/>
          <p:cNvSpPr>
            <a:spLocks noGrp="1"/>
          </p:cNvSpPr>
          <p:nvPr>
            <p:ph idx="1"/>
          </p:nvPr>
        </p:nvSpPr>
        <p:spPr/>
        <p:txBody>
          <a:bodyPr/>
          <a:lstStyle/>
          <a:p>
            <a:r>
              <a:rPr lang="en-US" altLang="en-US"/>
              <a:t>Work size is independent of Productivity, Availability, Efficiency and Work Calendars</a:t>
            </a:r>
          </a:p>
          <a:p>
            <a:r>
              <a:rPr lang="en-US" altLang="en-US"/>
              <a:t>Knowing size of work is first step towards planning</a:t>
            </a:r>
          </a:p>
        </p:txBody>
      </p:sp>
      <p:sp>
        <p:nvSpPr>
          <p:cNvPr id="3" name="Content Placeholder 2"/>
          <p:cNvSpPr>
            <a:spLocks noGrp="1"/>
          </p:cNvSpPr>
          <p:nvPr>
            <p:ph sz="quarter" idx="13"/>
          </p:nvPr>
        </p:nvSpPr>
        <p:spPr/>
        <p:txBody>
          <a:bodyPr/>
          <a:lstStyle/>
          <a:p>
            <a:endParaRPr lang="en-US"/>
          </a:p>
        </p:txBody>
      </p:sp>
      <p:sp>
        <p:nvSpPr>
          <p:cNvPr id="501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D88AB6-25A9-4212-8FF9-1D54E8B069C1}" type="slidenum">
              <a:rPr lang="en-US" altLang="en-US" smtClean="0"/>
              <a:pPr/>
              <a:t>19</a:t>
            </a:fld>
            <a:endParaRPr lang="en-US" altLang="en-US"/>
          </a:p>
        </p:txBody>
      </p:sp>
    </p:spTree>
    <p:extLst>
      <p:ext uri="{BB962C8B-B14F-4D97-AF65-F5344CB8AC3E}">
        <p14:creationId xmlns:p14="http://schemas.microsoft.com/office/powerpoint/2010/main" val="169003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p:cNvSpPr>
            <a:spLocks noGrp="1"/>
          </p:cNvSpPr>
          <p:nvPr>
            <p:ph type="subTitle" idx="1"/>
          </p:nvPr>
        </p:nvSpPr>
        <p:spPr>
          <a:xfrm>
            <a:off x="2209800" y="3886200"/>
            <a:ext cx="7772400" cy="1752600"/>
          </a:xfrm>
        </p:spPr>
        <p:txBody>
          <a:bodyPr/>
          <a:lstStyle/>
          <a:p>
            <a:pPr>
              <a:buFont typeface="Arial" charset="0"/>
              <a:buNone/>
              <a:defRPr/>
            </a:pPr>
            <a:r>
              <a:rPr lang="en-US" dirty="0">
                <a:solidFill>
                  <a:srgbClr val="000000"/>
                </a:solidFill>
              </a:rPr>
              <a:t>Name, Role, Expectations, Hobby</a:t>
            </a:r>
            <a:endParaRPr lang="en-US" dirty="0"/>
          </a:p>
        </p:txBody>
      </p:sp>
      <p:sp>
        <p:nvSpPr>
          <p:cNvPr id="1331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2E3688-26F2-4692-99D8-36BD8A0DFC0E}"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a:t>
            </a:r>
          </a:p>
        </p:txBody>
      </p:sp>
      <p:sp>
        <p:nvSpPr>
          <p:cNvPr id="54275" name="Content Placeholder 2"/>
          <p:cNvSpPr>
            <a:spLocks noGrp="1"/>
          </p:cNvSpPr>
          <p:nvPr>
            <p:ph idx="1"/>
          </p:nvPr>
        </p:nvSpPr>
        <p:spPr/>
        <p:txBody>
          <a:bodyPr/>
          <a:lstStyle/>
          <a:p>
            <a:r>
              <a:rPr lang="en-US" altLang="en-US"/>
              <a:t>How much time is required to go from your city to your favorite past time vacation place?</a:t>
            </a:r>
          </a:p>
        </p:txBody>
      </p:sp>
      <p:sp>
        <p:nvSpPr>
          <p:cNvPr id="3" name="Content Placeholder 2"/>
          <p:cNvSpPr>
            <a:spLocks noGrp="1"/>
          </p:cNvSpPr>
          <p:nvPr>
            <p:ph sz="quarter" idx="13"/>
          </p:nvPr>
        </p:nvSpPr>
        <p:spPr/>
        <p:txBody>
          <a:bodyPr/>
          <a:lstStyle/>
          <a:p>
            <a:endParaRPr lang="en-US"/>
          </a:p>
        </p:txBody>
      </p:sp>
      <p:sp>
        <p:nvSpPr>
          <p:cNvPr id="5427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F2956-98CA-4BCE-B9E2-9435C3EEB246}" type="slidenum">
              <a:rPr lang="en-US" altLang="en-US" smtClean="0"/>
              <a:pPr/>
              <a:t>20</a:t>
            </a:fld>
            <a:endParaRPr lang="en-US" altLang="en-US"/>
          </a:p>
        </p:txBody>
      </p:sp>
    </p:spTree>
    <p:extLst>
      <p:ext uri="{BB962C8B-B14F-4D97-AF65-F5344CB8AC3E}">
        <p14:creationId xmlns:p14="http://schemas.microsoft.com/office/powerpoint/2010/main" val="318271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Duration Depends Upon - Mode</a:t>
            </a:r>
          </a:p>
        </p:txBody>
      </p:sp>
      <p:sp>
        <p:nvSpPr>
          <p:cNvPr id="5632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A93196-546D-4490-AE9A-AE9640116146}" type="slidenum">
              <a:rPr lang="en-US" altLang="en-US" smtClean="0"/>
              <a:pPr/>
              <a:t>21</a:t>
            </a:fld>
            <a:endParaRPr lang="en-US" altLang="en-US"/>
          </a:p>
        </p:txBody>
      </p:sp>
      <p:sp>
        <p:nvSpPr>
          <p:cNvPr id="2" name="Content Placeholder 1"/>
          <p:cNvSpPr>
            <a:spLocks noGrp="1"/>
          </p:cNvSpPr>
          <p:nvPr>
            <p:ph sz="quarter" idx="13"/>
          </p:nvPr>
        </p:nvSpPr>
        <p:spPr/>
        <p:txBody>
          <a:bodyPr/>
          <a:lstStyle/>
          <a:p>
            <a:endParaRPr lang="en-US"/>
          </a:p>
        </p:txBody>
      </p:sp>
      <p:pic>
        <p:nvPicPr>
          <p:cNvPr id="56325" name="Picture 2" descr="https://encrypted-tbn3.gstatic.com/images?q=tbn:ANd9GcT4HjXNg2urn926nNxKYCzIpVLvo1dYMC_JMx7OVn3onEQaak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27894"/>
            <a:ext cx="376396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descr="https://encrypted-tbn0.gstatic.com/images?q=tbn:ANd9GcT3UxJb4g15pr6mkOXNSMk4HVGHZ5YQpwSgmOdaMYT7nKpVwD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219200"/>
            <a:ext cx="27051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8" descr="http://www.hypercityindia.com/media/catalog/product/cache/1/image/9df78eab33525d08d6e5fb8d27136e95/m/a/maxit_enduro_50_mx_cyc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810000"/>
            <a:ext cx="375602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2" descr="http://flyawaysimulation.com/media/images1/images/N787ZA-flight-test-airplane-boeing-787-8-fsx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6" y="4114800"/>
            <a:ext cx="37639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42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Roads</a:t>
            </a:r>
          </a:p>
        </p:txBody>
      </p:sp>
      <p:sp>
        <p:nvSpPr>
          <p:cNvPr id="58372"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8AC822-7B63-4419-8397-C9AC8FAAA350}" type="slidenum">
              <a:rPr lang="en-US" altLang="en-US" smtClean="0"/>
              <a:pPr/>
              <a:t>22</a:t>
            </a:fld>
            <a:endParaRPr lang="en-US" altLang="en-US"/>
          </a:p>
        </p:txBody>
      </p:sp>
      <p:sp>
        <p:nvSpPr>
          <p:cNvPr id="3" name="Content Placeholder 2"/>
          <p:cNvSpPr>
            <a:spLocks noGrp="1"/>
          </p:cNvSpPr>
          <p:nvPr>
            <p:ph sz="quarter" idx="13"/>
          </p:nvPr>
        </p:nvSpPr>
        <p:spPr/>
        <p:txBody>
          <a:bodyPr/>
          <a:lstStyle/>
          <a:p>
            <a:endParaRPr lang="en-US"/>
          </a:p>
        </p:txBody>
      </p:sp>
      <p:pic>
        <p:nvPicPr>
          <p:cNvPr id="58373" name="Picture 8" descr="https://encrypted-tbn3.gstatic.com/images?q=tbn:ANd9GcRov170sctJaJVvKIUfn1BqBUmqpfJdpswQrqFD0iMV5BHEqI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44551"/>
            <a:ext cx="28225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0" descr="https://encrypted-tbn3.gstatic.com/images?q=tbn:ANd9GcQ6kraH19aWqLVXJ14Md90UVHOVxXstYg6atWwouSWCmeKdJei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624263"/>
            <a:ext cx="27432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2" descr="https://encrypted-tbn1.gstatic.com/images?q=tbn:ANd9GcTcMhTy2klHArwaKEPYhgndijYe8Ui6vkqJhJrku_QYx2QU-Tm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5193"/>
            <a:ext cx="28606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4" descr="https://encrypted-tbn2.gstatic.com/images?q=tbn:ANd9GcSk4dtknA95Cxyj6TZ2uwHRg_WLbDKL41BNEWS8xweG0NwwOT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5888" y="3875089"/>
            <a:ext cx="2719387"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20" descr="http://margieinitaly.files.wordpress.com/2012/11/october-2007-italy-trip-543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488" y="4038601"/>
            <a:ext cx="2805112"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6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altLang="en-US" sz="2800"/>
              <a:t>Duration Depends Upon- Traffic and Other People on Road</a:t>
            </a:r>
          </a:p>
        </p:txBody>
      </p:sp>
      <p:sp>
        <p:nvSpPr>
          <p:cNvPr id="6042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2C0E2D-E78C-4618-8CD7-3A884BA0DD7B}" type="slidenum">
              <a:rPr lang="en-US" altLang="en-US" smtClean="0"/>
              <a:pPr/>
              <a:t>23</a:t>
            </a:fld>
            <a:endParaRPr lang="en-US" altLang="en-US"/>
          </a:p>
        </p:txBody>
      </p:sp>
      <p:sp>
        <p:nvSpPr>
          <p:cNvPr id="2" name="Content Placeholder 1"/>
          <p:cNvSpPr>
            <a:spLocks noGrp="1"/>
          </p:cNvSpPr>
          <p:nvPr>
            <p:ph sz="quarter" idx="13"/>
          </p:nvPr>
        </p:nvSpPr>
        <p:spPr/>
        <p:txBody>
          <a:bodyPr/>
          <a:lstStyle/>
          <a:p>
            <a:endParaRPr lang="en-US"/>
          </a:p>
        </p:txBody>
      </p:sp>
      <p:pic>
        <p:nvPicPr>
          <p:cNvPr id="60421" name="Picture 2" descr="https://encrypted-tbn1.gstatic.com/images?q=tbn:ANd9GcS7yflK4osaCM9wf8iaLt4VhhNlrewtfJ7XDfAqYfe0hNQ0boz6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4412"/>
            <a:ext cx="376713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4" descr="https://encrypted-tbn0.gstatic.com/images?q=tbn:ANd9GcRJ2_mHRMyxmxYLs_N6lpfEmv4cx_UkQ-igUtNh57fRIiKrWCp97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200400"/>
            <a:ext cx="32575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380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Driver</a:t>
            </a:r>
          </a:p>
        </p:txBody>
      </p:sp>
      <p:sp>
        <p:nvSpPr>
          <p:cNvPr id="6246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6F0667-737F-4819-88CB-E0BC568B5799}" type="slidenum">
              <a:rPr lang="en-US" altLang="en-US" smtClean="0"/>
              <a:pPr/>
              <a:t>24</a:t>
            </a:fld>
            <a:endParaRPr lang="en-US" altLang="en-US"/>
          </a:p>
        </p:txBody>
      </p:sp>
      <p:sp>
        <p:nvSpPr>
          <p:cNvPr id="3" name="Content Placeholder 2"/>
          <p:cNvSpPr>
            <a:spLocks noGrp="1"/>
          </p:cNvSpPr>
          <p:nvPr>
            <p:ph sz="quarter" idx="13"/>
          </p:nvPr>
        </p:nvSpPr>
        <p:spPr/>
        <p:txBody>
          <a:bodyPr/>
          <a:lstStyle/>
          <a:p>
            <a:endParaRPr lang="en-US"/>
          </a:p>
        </p:txBody>
      </p:sp>
      <p:sp>
        <p:nvSpPr>
          <p:cNvPr id="62469" name="AutoShape 10" descr="data:image/jpeg;base64,/9j/4AAQSkZJRgABAQAAAQABAAD/2wCEAAkGBxQTEhUUExQWFhUXGB8YFxUYGBgdFxwYGxcYFxgYGBwbHCggGBolHRcWITEiJSkrLi4uFx8zODMsNygtLiwBCgoKDg0OGxAQGiwkHyQsLCwsLCwsLCwsLCwuLCwsLCwsLCwsLCwsLCwsLCwsLCwsLCwsLCwsLCwsLCwsLDc3LP/AABEIAKAA8AMBIgACEQEDEQH/xAAcAAACAwEBAQEAAAAAAAAAAAAEBQIDBgcBAAj/xAA/EAABAgQEAwUGBQMDAwUAAAABAhEAAyExBBJBUQVhcQYTIoGRMkKhscHwI1Ji0eEHFIIVcvFDc7IWM1OSov/EABkBAAIDAQAAAAAAAAAAAAAAAAABAgMEBf/EACURAAICAgICAgMAAwAAAAAAAAABAhEDIRIxBEETURQiMiNCcf/aAAwDAQACEQMRAD8AGkJg+UBA6G5QVJMZzQXolxd3MeS4uzQCKDIjzuIsVMjwTYBke7iaYiVxF4YBctcFImQrSuLkT4AGyZ7CKEcQxOdKUYbOk+8JgDcyCIEM+CcPiawwHvfLQHXLWkbtmT6pf4wFxXi/4czuyFKISlIB/PQN8YuwuLULKIgXjXCJeKYrdEwWmoor/LRY5GGIyuIwZCsqwZcwb3raD143ukjvHJAvqYA4lgsTh1JSqYjEZqIzOiYrKHYO4LCBTxqUoKlrGRYNlix2ChSByCjWYHtJnyJlBzbJq+/WOhYZ8ocuWr1jC9guFy0I77MlS12AIOUbdTGmxvE+6HhSVrPsoFyeew5mHHXRCe+w3inEpWHlKmzVBKEhyT8huY5XwvtPMxWNVjVYdZw8tPdgpDlCSaEi5J1Z2jYYjgScTlVjGmqFe7r3SX2GpFnMI+E8MmSJ01GZpKFDIkeyc1nH6Ut6xbxa2U3F6Nlh5yJiQuWoKSbEfdDHsZeTh1oxTyCQVEGan/pqS1VEaLFACL62h5xidklKNdqac4t51FtlE1xdCntLMSSAPbFdKtuOTvGNnY4qVlUvMrzDDr9YP4vicqUhy6ruDRTA1OoqPWF+Ll55gUWLi2vnv9Y4mebnN37Kf+BEjiRlUFcxzKcskdN/KLeHcUnFYKFOirOSW1ZtdIV4hBoQA5Nqk6EsdGhJOWtCmZSlE3Dl6FxTWGuSaEdO4jxdK5ZQzmxateVISZ2U4DjUn2daO3WM3wjiuVYS+VDM7U/iHM+amhBoFZg7c3F+kU58kpyuRJAuPnBzU3dtaAfQwOmepXg9l0ljRnuM36b1gPEYlWfPuQ1KViWCnqJICkpbxZb9fK1TEIrjsi9sL7iUfcT6D6RZLw8vTMOij+8egpOgj1CEnSOqdgtEkC0xY8wfmI+PeaTfVIPyIiExKEhyopG7woPHZQUQJiSN4dC0NVLmj8ivUfvHn92sXlnyIPzaFk7jqQPAy1GwBoOZMUylTZp8SiBsmgiEpJdk4Qcuh6jH7pWP8SflBErGIPvB9jQ/GAsJwoczDH/S2FH+fwMVfOvov/FlXZaQ8VrLRLhuAlsUzHSt6KR4QR0FHiWJwKkWXnB/Nf1EXppq0Z5RcXTB+9pBWHmwFPcJdrGo5bxKSuGIf4fEQfKmxn5CoLViSGSmq1W2G6jyEMQ6xHEpivwJRAWQ5X/8Y0VS52EJe0fZnDd2Zsxa+9ArMJcqOjp+ghnIyYeWS/NSjcncxHAYJU6YJswtl8UuUfTMob7becMhOairAey/ZnuJZnzh+IpLIR+UHTms/CNpgpQyBgzgO9/PnCjiBZJBzFlcyRrSkH4fFj3bGwFzEoTSlRjc29sNCYzhX+DMmfnzTPL3f/yBGgxSSZamoSk/ItGJ/qHxAYfBKSCxWBLT0ap9B8YvmxwJ4DtNKnY0CR78sgAnUVg6bxlSgqTNlFKik1Gra2taOa/0qwpXj5StEpUo+jfWOu4nFhK1eEPYEVUR10HKMuWdLsc4cpGXTgUhBCyo2UwoQxob2MKeOnu0hUsUUSzG3Ivf/mG3E0ThMBAJFABfY+E/TR4RcZlqIZWVLJNLuWpQ2B+EYOHoqm61Qv8A7pclpiSWL5M4rapAIoWIioGdnU5DkV5gCgzPV622iWKxy5iUskFbVJuABT4OPIQulSjmr7Oj3fQ0iTtdFRd36xNUpMkZFmgIBTR7EfdYhMUnKMifEDUXDnbcFoccNmoQhUvEJUtJ9li2W/mRWK8PgktR2d01qX6CISi32MgqXMmgGcjL8mowIFrP5RQEoGZhlAYfq5m2usHjBJQSoAuPeJPhsX5vURAISuWsksSSFL822iPFrbAGwQKBkJcoOV9xofRoOQqE2CnEkKdwtII8v+fgYZy1Rvg242zpY5XGzOds5pVNlSXZCqn1AHpDXsV2Mw+I7ybPEwykKyoRLd1FNVFRGmjdYB7aYXMhE0XQfgW+oEPf6fYlRlT5cuijWmqZiKDkygqFmy/Hi5L7K5r9zJ4Du1TZq5SQmWVnIlyWSCQmpqaRpcEaiMb2fcJCdRQiNjhwUlik2vEZ9m/EnxRpcFSGiFpAjPcNnk6QXjcGtV2Kfy79axRWzYugrFMoulSSeRD9YTL7Qyu8MpSsqkqYvQU2MXcIwrzXMtMsAAU1Llx97xDj3CpCEHNKCq+FVlEklyTeJRmsZl8q+PKhhLmJVUEHpHiuFg1lnKdvdPlp1EYgYQy3MuYqWdE3T6u8dIwEsS5EpZUJjkFaxcsCaDaLPmi1ozYP8ukAScFPB/8AaPXMlieW45wxwnC1ykqXMKc6g9LsB7Kd4YyMeFTEt7w9BtDCajKoFISHupvF0gWRvo0vFGPYhwkpX4c6cMo9pEpQrpVQ/Ny0hhmK1qXLCnIASoJGj+0dTXcRPEyQjxGZLJe8wtr/ALmHpA+G44gFQmzpdS4yqBAH5S2v7xcq9swTxuT0FzZM5aWWUoDHwglRJbU0rCfheJKkufdcbevoIlieOSkF+/SUnQKr8YEQjICQpws5gxrlP0pEcsouLcfRTLG4vZtOH4orQ5bb4RyXtJh18QxvdBK1IkAjwsQFUe9NAPKNbJmFIYKLaRdipy1Bgqosdoz/AJuloUXQr4NwIYFKj7xYXDhN9AxvblrGl4NOckqll2vq/wC+sZ1S1LBSrX1gNMpaXZZZ9dxYxnfkKWTmw5M6HOw6chTZwfFq51jI8e7PS0Spy0EKZJUHPiSQ6jXUctIGk4mcRVbk3GkUYvGDu1pC/FlI82+MaX5kJaUSPG/6Ys4dwwMlOcJo6yXDUctuCDflDHinCCuWiahImpfLmAykAMCWuahuVYFRjZYAcHQFq1AERxPFUgeAm2tucVfO6a4kHBfYPi5CEhS1oJb2Ug0rfr/EAysckkAEovS+ly3nH2KmzCHSrN8vSAl94C6QgMx19oa11hRlqmQaLZmIIUzV1ALk9IsmTphQQpKSFVAsGNKszMd94W/3U5JMxIrWo/bbSIYjiUxVVAuajQekScbET7MELwq6eKUsVf3FP9XhmuY0I+wpdU9GipdfWh+MGcR4qmTKC1GpFBqTsI1Q/uUTox9hy0CbKUlWvhL87Qs/p9jFS8SEmhIMtXUeJPyXGfndoJywlSpRTKSsKLA1YuKmDcHic+IM7DjMxTMbUKFcreR9Ynkx8oOP2iOTdNDriOFGD4gCR+FN8Yf3SpwfIH4GNZifdUGAUMqgByo8Ie16kTJUmYCCpKmLkE5VBmIYNUChi7g82aEMlQKWsoOR0L25GMUZNwV9nT8SX6OLCsCpo0WCxAIrGQwE8hRSq7xopCg1InRcpBWLNfDSAcXiFr/CWkZTXwg5vn0gtUylLwrw8p8SKskguXqS1ukRlSi2yOWacGiUzApSkukBxQKUHGln6XEAz8YuQlJCwpGawNASKp/Yxp0YFAYgBugr13ivGYGVMTlUlIFQ9jzaMf5WNPV0YseVQfQr4DjiZqS9DSN9xHCpnSShViK/vHOeznCsmJWEqK5Uuo3zG4PRh6x0DGT2k/7qDzjWmqNblaUjlEwlyEIQBaqgfgGiUiTNVQBJ6A/QxqOLcDE1DJK5ak1C0kkG10+8ITy+0OIwZTKxSXQ/hmpHhP8AMUYcePJq9kH5i+gGfKmoSVLkMkXUpww3Ow5w6wk092jNldDhISSxSrTyIjQ8P7QyZibhQIaFU7s2UpMzCF0g1kk0/wAD7h5WPKNf4yiv0Mfk5J5UWSMSFDasGoxIapjOSFZqpoxZSTRQOygag8oJXRJJNtNYxygl2Yboczwk+IP96wOpIUXcvtpChPEFg/p2G31hjh5wIs1Xvp6RU9ElKy1Uh06u1ev0hRi8AQPD4qa89YapnMHJNfusUrm5hWp0h8tkmkxOnBzFEsDQ3ML5yAC1umsa5Mzwsb6N9YrxElKhlI5xNZWmRcF6ZkcRhiEhXiDu1NRcGAg7gmrxtsTIRYpLWB1eFi+DB6khI0Dac4msyrZGWP6M8maagEh7vHyk6EWhv/ojKJBppT+aRJfBKPnBOwfziznEhwYo/pzg1ATJ5HhUyEOLsXURysIPxckd4tJSKKJAPOv1hrg8alSQqXlyClLADSloXcSYThUnMly/IsfmmDDllLO29WaoPYj7TlsOrqPnAnYlBdXhLKN2uOUPVBCiygFNZJs++xbaGODAIelKgMwbp8I6iLPYLjOHiaHsQXr8vv4wTwyXlof5g+VJYPqRYlurNrH2VJqaHSmjcrxVlxcto0YMvDT6E3E5TKzJgSXxpSYfYlFIy2OWM/hRnINRpyfrWKIJt8TRkaS5JjvBcZXMLIlqWf0gn10EOsEhaSZkwAGwQKmtyWtFfAuNoIyz5a0ijLlqSEtzS1COph4jDylqShEz26pdIJJDjKS4r5C8VZsWZxpLRjnlclQOhTp9q4e38wr41iyCEIWcy2YflSLk/QQ24kE4VxMWMzPlYgnZqVhVwTClSjNme0q71YWA6CMUPGcZfuiWDDydscdn8MmVLYX1I1i/iGJChLGhL+YBj5StqGtNKRmeL8SKFy0ouEknqW/mNbi3FpGvJtUjUjEUd9aU+94Ax2IkKBSspIN0li42aMsuauZ7Sy0QDJoAetozx8WvZQvH+2Q4l2dXIWJmFUyFmstVhzB2+Mavs9xSZLASoJY+0cz+lIzKsSWCRV7Bn8gNYMPC8RkMx8oSMxQblg+WliY1rI4JJsfx44dm64h2Sl4o94iYJawwzpS7j8qhmGYfEQLP7AFlfjhRAonI3k+ekYrs527mIm91KSj8y+8LAUsVB66dTD3BdtF4l5qZZw6klspUCVaupqF9ov8Aj56ktmbLij/XoTf2mV6n9m0MXYFRqCQdaQ2xfEELmAKRkEwgpUWyFR9pIOhfQ30i4ykJcC77fKObkg4umZeFMXrUVAgg7cg8fCQPdvp/MMMQoB6HnA0uck3HIcvIxXW6JUeSkpDA3s77t6dYqWspKnBp6/8AEXAh3PWldGDjTSFqppZlX1P3f+YlxtiaLpk4lrnbnFilEiho3WF65+oNKkcjF6J9A32YcokA0SvTa8eiQN2EAJx4SA/l9mwg+Viq2bn8og00SUkco4VxNUhRL+FXtDfnG17Q4ZSJcqakhaFklKh+pI+oEc9MaDhwWqSmUpdAStCSDRxbobx2pYYuSl7LUkMMKkAVtrz3ca+W8NMLOch6AVCRpo6dxCQTDQUAADD4+T/GGmCVT4+e46Crc4vJI0EgPsH29438lQSoCxrumnm5sIUpxJAIGvnztod+sNZCwwCixa19LprzN4RIWY+WojwgBKbgB1EXpUAMK8+UKsDJTUirm+h+3EatE0k0JZ2DWvZxfpFE3hqUnN7KnqH6aB2hcVdjbdUZ6VKyrKb6j6+dvWJYvEiXlU7V0ub2+EX8VlFAzEVT8dxyELuH4YzJhVMrtyiOXIoIlixObCsFLmTpiVzCTlHhBqwjWI8KQIF4dhgA/wB84nNmvR9Y57bk7Z0lFRVIIxS3RmF9OjVjHZu8nLXpYQ9x2IOXIPaUco87RLBcBSkMpR+A/eFLJGC2UZMkYvYpUkJqTBOD4YuZVXgSzuRUjkP3h4eHpQPCirFio1/4/eKwJjDMwYPv5Rnn5LeomXJ5L6iZjBY9asUuThQEpQoIVNIClKWSzJdgBf0iH9QOPmSgYeVNVMmFP46/CAkn3E5QK3eF2GmnBSFd4khS1KIBuVPf6+kZ/HS1zEaAlTqe53J+9I6WLCrbaM9tvYs7ooZyQSHoWaG+DxSpcoeIu7v8oomy3y3YJAPkIq4gtgBaNSB9UP8A/wBfryJlLkS1ywnKoEl1DU7AxrezHaOROTllzFKXpKmt3g/2n/qNveONmKVFi4oQXfV9+sQnjjNVJAzv6sYkuCB1j6XkYuOhb4iOe9lO1vfEScQoCYaImmyj+Vex2V6xqTNWgkBwRQg8oyz8JdwZGh2JASDlTerHlZ4V4nDsU/7a7OdK3iP+vsEgS1KVY5Sn18RDQo7RceMhI7yVMQpT5QVJJO9iaVEURwTT6E0g5aHT4vCzil7gB4glxlJPUahv+Yx47ckUOHBH/cUD/wCMH4TtNgpvtmdJU1lEKTzZQHLUCLfxp1si4sazZDqKs4ZqjZuWsEJxwBpagfUH94FwypSm7vEMCXZafCfMGDkcOU1EIP6u8NR5JhPx5e0VNM51KAK0hRoSAekafEEia6aCjMT6B3jH4gb6w24Rx1QR3a1hmoXqORH1jomocLlqJoHf7/b1guSugBIHO7vUH4XgOWkmual99bje0XYbDMdyB9tveAYzw/EspcBzQ1uL6i45Rb/fLVbm2lXYB/WkDyZYAuG02Lf+JuYIQKEO3M6Ussas9+cMY04bj3fMTs4FWtlI5kXg6diUy0krAPK4UdgdGaEEsEKp1Z/IZTqwq0U8QxwKgBYU67nrFeSXGNluKHOVF2IlKnKzrsPZSLB9v5grhyKx9h5wMul4vwAtvHObbezqJJKkMMXMypYQtmTmAL1v5wbiSwqYxnaLjXdpYX0hxi5OkQnJRVstx/aDDiblnEsLZVZS/UQTK4phbpnYlJ/7pPwMZbsx2g/tpWJWlKTPmKCQtQBKUMScr2cmvQQLjOL4lwTMd62DRuWNVTRy5y5OzeI4tLo2Nm0tmSktpcxenH5mSnGZiSAAqUl+VjHNhxiaL5D/AIJ/aGWFxhHjIS9ksG08Rp5DzhfBjf8AqiAz7SYrPPJKs5SMuYBhS+UaOYTrxCRcgdYon4loDLLvXf8AaLUklSEOAsGtMoGYt8B5mESpgmzDmdt4v4lisqAgXNT10HQQFgJDknQfEwwPcTKZRao30gdaIul4nK73+6RNczMxIA5i0AASsMWB3sI6D2O7Rf3CRInH8ZA/DWTWYke6f1pDMdR0jGnxZQ3X+IJlKTKmBQQ6hUfxt1gQHQ8VgyqqR10HxjEdosKoTxnTQje+9YKlcbKyAZCFGw/EIPyMXcbxqABLmyljX8OYlTeoDQ6Qt90ZviGASlbJJINQ+2kKlf7YfqnSVENMWnQZkA/IwVN7OkgJzpYagVaFTFyRnMBiVoPgLbg2841PBu0BNAcqvyk0P+0/SKZfBpSN1HcwZh5IHspA8odCbsUYiVpA2ClDMQoUvUEv6QwR4g2un7QIaF/WIkw5OGnSw8pQy3yrLf8A1PlH2G7QPRXhPWj1qD58oKwSkUOVPU1Om9oMxOAlzR409NDci9/K0MCeF4lmrmBf9xfekGZir3uj81W5W1jHYrgi5anlqKhtZV2sL+UU4bi8xJYh+tDeADaq4jkC1KZxpo5o42/mFaeIg3LwqXjxOQZb5c1ibDzgDEyFyiApYL2Y7b7RXkhyLsWXgbjh3FQGh2jjCRYxzfCoWoUI+P3rBkuRPFXDdYoeBmqPlr2bLifE/AVExznF4gzFFRMOpueYggnp1jPJMW48fHso8jMpvXRZLlVcV3EXFQGqh6GKVTWETw+EUs1omLDMTEsFlXHSCZ85llP5Ut53MTlIAWhP6gPjA8+Se8W4uqp5PeJLoAKcslXyi5M3KPu+8e4yeFGlt4DWp4AKZi8xeHsuWlElJP8ALwLP7qYgFLJWKEaHSkUKmqVejBgNt4SAjPQlR1B5xcogJ5AQPNKcou9Qdn0IiWKV4erQwJYecQL2DtH02aSsmjijHaKJZor0iwTTrX4QAG4KYAWWnNmBA8RDHfV2gXEYgEklDjQuQwts0epWk7pO9DHww+xQejpMJEpPSSKZQct9/A/SNJIxKlU0hJLDU/n4w44amjxKyFF0ykeSZ8D8UnMwgBOIgsGj1C4sn18Xr13gOWuL0TGiIy3Az8im3sdR90jRYeaalmpc7XtrrtGXmJ/iHHBMRmLKuljvmblrSGgG6g1QWFQOhZQsK62iOI4ciYSVIe5cBjce8esWTyd9WNerORQUekWgZhSr7Am6dzS4hjMvj+AEOZZChWhV4rj1ij/QGYFQCy9na9BGuJve/wCYPVN6QJjpRNRceL3tQ8FCFWB4csIdwq1HJNtonLcP9+u0PuC5VLAVZVHzGhch2bmItmSGJBAccvkP3hoQpwaCr2vI2L/XrCjjHCT3pKLKD+esadcjN4Rrt++sPeznYuZxBCZ3eplSwSlZy5lFQZ8ocDzJ8oTGjmsnhTF1nyh9wrgeJxVMLIWsfnZkD/I0js3CuynDMNdKZiw3jmHOTR3A9kekaFfG5KUHKbCiQG6RGhnJOHf0am5FTcViUS1BLpShJUxAupRI5WEYjtH2dxslapUyWskDMSlJy5XbM+z7x37tDx6XlQgFwqq2uwanmYx3Gp8yeokKBMxQXM5JQfwpI5AuTuTygCjC8B/p6JgmpxM0omhCilCAFBBSHJmnWnujnWMbxLhMyRM7uYOaVD2VJ0Uk6iP0l2P4CJUtc2cR40kObMp86yTvYchzjn+M4UjEIOHUa/8ARmBvCoONbpUGp0gHRx9ZKTFiXUCRcXEHcU4cuUtUuYGUPTkRuIVOpBcQESec+X1iU9bjzeCsXPTllIo7FahpmW1DzASkQCQRDAtw6aecTSkVfy6x8klojLXsYQHuUxZNkFJYx8ir+tNBrSPikVINHo9zf784YHsoQ6wymTCaSKiGa1UgAD4nMcwEFwViw4hcFQAF2iYMRj1MAF0svT06xOTNKFBQ0035GKQIuVv69YQGuws4KkuGLMoNdmbolmj3DHxnY6VOoII8jCDgmOyvLUfCbPbnTUwdhZvjGhysQ52/iJgN0zGLH9L1AGxt5RTMq2zD8x3EQVPIq7Bv0iyv5jyZNzOz+hPveUAFfD1tahY/muwO0Mig23+Plc31hZh5TEH6HmN4ZZmtd7f47CsCAtlIYE/fR9enKIYLiJwwqoj9AcvtQXiOJ4hLSGUoB6OW522FNN4BVNl5goEJQn2QRRWxJLMdobA6Hw3GCYkKHmNtYuzUHM/CMp2Zxs0kEyVpzAA0JSQbKSWYiNTOlKIYDk/zMIYDjpzudLDyirDYru2JDk2B1gr/AExajVgBYRZh+CAEqWrMfQAbCACXGO0y14fuVXUp1Ks6RZIDUFoz5ejAu7ho1aeGS3fICecGoQIKA59x/ADES2KQJntImVDE+0lW6T8DHNMXJKFKQtOVSSykm4Mfo8oBhB2p7MysXKKVABfuzAPEDp1HKFQM/PaxWG/BsD35CRVSlZQdhdSiOkD8W4ZMw88y5qWULHQjcbiAhiFS1uglJs4LUNCOkIQdNSA4BzAEgK3qwMAzZcXIsI9eEAKmcoQUieV30pEVSgY9lS8ohgFYa8EqXAsgxIrgAkowvUKwWpUDpkqNQx5awAf/2Q=="/>
          <p:cNvSpPr>
            <a:spLocks noChangeAspect="1" noChangeArrowheads="1"/>
          </p:cNvSpPr>
          <p:nvPr/>
        </p:nvSpPr>
        <p:spPr bwMode="auto">
          <a:xfrm>
            <a:off x="1679575" y="-9144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62470" name="Picture 12" descr="http://www.daveabels.com/photos/drunk_driving_accidents-45867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2192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6" descr="http://i.kinja-img.com/gawker-media/image/upload/s--ZQ-xL7sn--/18ls935ogrt02jp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146969"/>
            <a:ext cx="3033713"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8" descr="http://brucefong.files.wordpress.com/2008/11/road-r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88" y="3352800"/>
            <a:ext cx="3014662"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07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Distance</a:t>
            </a:r>
          </a:p>
        </p:txBody>
      </p:sp>
      <p:sp>
        <p:nvSpPr>
          <p:cNvPr id="6451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F9E951-5DAC-45B8-A81B-EFC9EBBF4E28}" type="slidenum">
              <a:rPr lang="en-US" altLang="en-US" smtClean="0"/>
              <a:pPr/>
              <a:t>25</a:t>
            </a:fld>
            <a:endParaRPr lang="en-US" altLang="en-US"/>
          </a:p>
        </p:txBody>
      </p:sp>
      <p:sp>
        <p:nvSpPr>
          <p:cNvPr id="3" name="Content Placeholder 2"/>
          <p:cNvSpPr>
            <a:spLocks noGrp="1"/>
          </p:cNvSpPr>
          <p:nvPr>
            <p:ph sz="quarter" idx="13"/>
          </p:nvPr>
        </p:nvSpPr>
        <p:spPr/>
        <p:txBody>
          <a:bodyPr/>
          <a:lstStyle/>
          <a:p>
            <a:endParaRPr lang="en-US"/>
          </a:p>
        </p:txBody>
      </p:sp>
      <p:pic>
        <p:nvPicPr>
          <p:cNvPr id="64517" name="Picture 2" descr="https://encrypted-tbn1.gstatic.com/images?q=tbn:ANd9GcQnuluMS-E9rmwM-7-itPzV3jTbRG4zVc7MWBIQhIeJdQhE8fS7X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990601"/>
            <a:ext cx="4564063"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622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Project Duration Depends Upon</a:t>
            </a:r>
          </a:p>
        </p:txBody>
      </p:sp>
      <p:sp>
        <p:nvSpPr>
          <p:cNvPr id="66563" name="Content Placeholder 2"/>
          <p:cNvSpPr>
            <a:spLocks noGrp="1"/>
          </p:cNvSpPr>
          <p:nvPr>
            <p:ph idx="1"/>
          </p:nvPr>
        </p:nvSpPr>
        <p:spPr/>
        <p:txBody>
          <a:bodyPr/>
          <a:lstStyle/>
          <a:p>
            <a:r>
              <a:rPr lang="en-US" altLang="en-US"/>
              <a:t>Environmental Factors (climate, politics, regulator, policies, willingness, project working time, resource availability, technology maturity)</a:t>
            </a:r>
          </a:p>
        </p:txBody>
      </p:sp>
      <p:sp>
        <p:nvSpPr>
          <p:cNvPr id="3" name="Content Placeholder 2"/>
          <p:cNvSpPr>
            <a:spLocks noGrp="1"/>
          </p:cNvSpPr>
          <p:nvPr>
            <p:ph sz="quarter" idx="13"/>
          </p:nvPr>
        </p:nvSpPr>
        <p:spPr/>
        <p:txBody>
          <a:bodyPr/>
          <a:lstStyle/>
          <a:p>
            <a:endParaRPr lang="en-US"/>
          </a:p>
        </p:txBody>
      </p:sp>
      <p:sp>
        <p:nvSpPr>
          <p:cNvPr id="66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3FEDE1-116C-459D-839F-5B2C21EB8EFE}" type="slidenum">
              <a:rPr lang="en-US" altLang="en-US" smtClean="0"/>
              <a:pPr/>
              <a:t>26</a:t>
            </a:fld>
            <a:endParaRPr lang="en-US" altLang="en-US"/>
          </a:p>
        </p:txBody>
      </p:sp>
    </p:spTree>
    <p:extLst>
      <p:ext uri="{BB962C8B-B14F-4D97-AF65-F5344CB8AC3E}">
        <p14:creationId xmlns:p14="http://schemas.microsoft.com/office/powerpoint/2010/main" val="71596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defRPr/>
            </a:pPr>
            <a:r>
              <a:rPr/>
              <a:t>How Many Candies in Jar?</a:t>
            </a:r>
          </a:p>
        </p:txBody>
      </p:sp>
      <p:pic>
        <p:nvPicPr>
          <p:cNvPr id="68611"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705601" y="1408113"/>
            <a:ext cx="3457575" cy="4057650"/>
          </a:xfrm>
        </p:spPr>
      </p:pic>
      <p:sp>
        <p:nvSpPr>
          <p:cNvPr id="68612" name="Content Placeholder 3"/>
          <p:cNvSpPr>
            <a:spLocks noGrp="1"/>
          </p:cNvSpPr>
          <p:nvPr>
            <p:ph sz="quarter" idx="13"/>
          </p:nvPr>
        </p:nvSpPr>
        <p:spPr/>
        <p:txBody>
          <a:bodyPr/>
          <a:lstStyle/>
          <a:p>
            <a:endParaRPr lang="en-US" altLang="en-US"/>
          </a:p>
        </p:txBody>
      </p:sp>
      <p:sp>
        <p:nvSpPr>
          <p:cNvPr id="68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366AAD-294D-44C0-8BDA-4BB07CB41FDE}" type="slidenum">
              <a:rPr lang="en-US" altLang="en-US" smtClean="0"/>
              <a:pPr/>
              <a:t>27</a:t>
            </a:fld>
            <a:endParaRPr lang="en-US" altLang="en-US"/>
          </a:p>
        </p:txBody>
      </p:sp>
      <p:sp>
        <p:nvSpPr>
          <p:cNvPr id="8" name="Rounded Rectangle 7"/>
          <p:cNvSpPr/>
          <p:nvPr/>
        </p:nvSpPr>
        <p:spPr>
          <a:xfrm>
            <a:off x="1562100" y="898526"/>
            <a:ext cx="4000500" cy="108267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Arial" panose="020B0604020202020204" pitchFamily="34" charset="0"/>
              <a:buChar char="•"/>
              <a:defRPr/>
            </a:pPr>
            <a:r>
              <a:rPr lang="en-US" dirty="0"/>
              <a:t>What will you do to know the candies in jar without opening and physically counting them?</a:t>
            </a:r>
          </a:p>
        </p:txBody>
      </p:sp>
      <p:sp>
        <p:nvSpPr>
          <p:cNvPr id="9" name="Rounded Rectangle 8"/>
          <p:cNvSpPr/>
          <p:nvPr/>
        </p:nvSpPr>
        <p:spPr>
          <a:xfrm>
            <a:off x="1562100" y="2286000"/>
            <a:ext cx="40005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t>Factors affecting number are</a:t>
            </a:r>
          </a:p>
          <a:p>
            <a:pPr marL="285750" indent="-285750">
              <a:buFont typeface="Arial" panose="020B0604020202020204" pitchFamily="34" charset="0"/>
              <a:buChar char="•"/>
              <a:defRPr/>
            </a:pPr>
            <a:r>
              <a:rPr lang="en-US" dirty="0"/>
              <a:t>Size of unseen candies</a:t>
            </a:r>
          </a:p>
          <a:p>
            <a:pPr marL="285750" indent="-285750">
              <a:buFont typeface="Arial" panose="020B0604020202020204" pitchFamily="34" charset="0"/>
              <a:buChar char="•"/>
              <a:defRPr/>
            </a:pPr>
            <a:r>
              <a:rPr lang="en-US" dirty="0"/>
              <a:t>Distribution is equal in whole jar?</a:t>
            </a:r>
          </a:p>
          <a:p>
            <a:pPr marL="285750" indent="-285750">
              <a:buFont typeface="Arial" panose="020B0604020202020204" pitchFamily="34" charset="0"/>
              <a:buChar char="•"/>
              <a:defRPr/>
            </a:pPr>
            <a:r>
              <a:rPr lang="en-US" dirty="0"/>
              <a:t>Is there anything else in jar</a:t>
            </a:r>
          </a:p>
          <a:p>
            <a:pPr marL="285750" indent="-285750">
              <a:buFont typeface="Arial" panose="020B0604020202020204" pitchFamily="34" charset="0"/>
              <a:buChar char="•"/>
              <a:defRPr/>
            </a:pPr>
            <a:r>
              <a:rPr lang="en-US" dirty="0"/>
              <a:t>??</a:t>
            </a:r>
          </a:p>
        </p:txBody>
      </p:sp>
    </p:spTree>
    <p:extLst>
      <p:ext uri="{BB962C8B-B14F-4D97-AF65-F5344CB8AC3E}">
        <p14:creationId xmlns:p14="http://schemas.microsoft.com/office/powerpoint/2010/main" val="361252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Realities of Estimation</a:t>
            </a:r>
          </a:p>
        </p:txBody>
      </p:sp>
      <p:sp>
        <p:nvSpPr>
          <p:cNvPr id="5" name="Content Placeholder 4"/>
          <p:cNvSpPr>
            <a:spLocks noGrp="1"/>
          </p:cNvSpPr>
          <p:nvPr>
            <p:ph idx="1"/>
          </p:nvPr>
        </p:nvSpPr>
        <p:spPr/>
        <p:txBody>
          <a:bodyPr>
            <a:normAutofit/>
          </a:bodyPr>
          <a:lstStyle/>
          <a:p>
            <a:pPr marL="0" indent="0">
              <a:buNone/>
              <a:defRPr/>
            </a:pPr>
            <a:r>
              <a:rPr lang="en-IN" dirty="0"/>
              <a:t>Why we tend to underestimate?</a:t>
            </a:r>
          </a:p>
          <a:p>
            <a:pPr marL="0" indent="0">
              <a:buNone/>
              <a:defRPr/>
            </a:pPr>
            <a:endParaRPr lang="en-IN" dirty="0"/>
          </a:p>
          <a:p>
            <a:pPr>
              <a:defRPr/>
            </a:pPr>
            <a:r>
              <a:rPr lang="en-IN" dirty="0"/>
              <a:t>Optimistic individuals and have a desire to please</a:t>
            </a:r>
          </a:p>
          <a:p>
            <a:pPr>
              <a:defRPr/>
            </a:pPr>
            <a:r>
              <a:rPr lang="en-IN" dirty="0"/>
              <a:t>Incomplete recall of previous experiences</a:t>
            </a:r>
          </a:p>
          <a:p>
            <a:pPr>
              <a:defRPr/>
            </a:pPr>
            <a:r>
              <a:rPr lang="en-IN" dirty="0"/>
              <a:t>Not generally familiar with the entire job to be required.</a:t>
            </a:r>
          </a:p>
          <a:p>
            <a:pPr>
              <a:defRPr/>
            </a:pPr>
            <a:r>
              <a:rPr lang="en-IN" dirty="0"/>
              <a:t>Murphy, of Murphy’s Law fame, will not work on this project.</a:t>
            </a:r>
          </a:p>
          <a:p>
            <a:pPr>
              <a:defRPr/>
            </a:pPr>
            <a:r>
              <a:rPr lang="en-IN" dirty="0"/>
              <a:t>Key estimating factors dramatically change estimates</a:t>
            </a:r>
          </a:p>
          <a:p>
            <a:pPr>
              <a:defRPr/>
            </a:pPr>
            <a:endParaRPr lang="en-IN" dirty="0"/>
          </a:p>
          <a:p>
            <a:pPr>
              <a:defRPr/>
            </a:pPr>
            <a:endParaRPr lang="en-US" dirty="0"/>
          </a:p>
        </p:txBody>
      </p:sp>
      <p:sp>
        <p:nvSpPr>
          <p:cNvPr id="3" name="Content Placeholder 2"/>
          <p:cNvSpPr>
            <a:spLocks noGrp="1"/>
          </p:cNvSpPr>
          <p:nvPr>
            <p:ph sz="quarter" idx="13"/>
          </p:nvPr>
        </p:nvSpPr>
        <p:spPr/>
        <p:txBody>
          <a:bodyPr/>
          <a:lstStyle/>
          <a:p>
            <a:endParaRPr lang="en-US"/>
          </a:p>
        </p:txBody>
      </p:sp>
      <p:sp>
        <p:nvSpPr>
          <p:cNvPr id="7066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83D053-2FD1-4254-8D86-BE261CB1D5C0}" type="slidenum">
              <a:rPr lang="en-US" altLang="en-US" smtClean="0"/>
              <a:pPr/>
              <a:t>28</a:t>
            </a:fld>
            <a:endParaRPr lang="en-US" altLang="en-US"/>
          </a:p>
        </p:txBody>
      </p:sp>
    </p:spTree>
    <p:extLst>
      <p:ext uri="{BB962C8B-B14F-4D97-AF65-F5344CB8AC3E}">
        <p14:creationId xmlns:p14="http://schemas.microsoft.com/office/powerpoint/2010/main" val="388127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Schedule is Influenced By</a:t>
            </a:r>
          </a:p>
        </p:txBody>
      </p:sp>
      <p:sp>
        <p:nvSpPr>
          <p:cNvPr id="69635" name="Content Placeholder 2"/>
          <p:cNvSpPr>
            <a:spLocks noGrp="1"/>
          </p:cNvSpPr>
          <p:nvPr>
            <p:ph idx="1"/>
          </p:nvPr>
        </p:nvSpPr>
        <p:spPr/>
        <p:txBody>
          <a:bodyPr>
            <a:normAutofit lnSpcReduction="10000"/>
          </a:bodyPr>
          <a:lstStyle/>
          <a:p>
            <a:pPr>
              <a:defRPr/>
            </a:pPr>
            <a:r>
              <a:rPr lang="en-IN" altLang="en-US" sz="2000"/>
              <a:t>Historical Data</a:t>
            </a:r>
          </a:p>
          <a:p>
            <a:pPr>
              <a:defRPr/>
            </a:pPr>
            <a:r>
              <a:rPr lang="en-IN" altLang="en-US" sz="2000"/>
              <a:t>Intuition</a:t>
            </a:r>
          </a:p>
          <a:p>
            <a:pPr>
              <a:defRPr/>
            </a:pPr>
            <a:r>
              <a:rPr lang="en-IN" altLang="en-US" sz="2000"/>
              <a:t>PERT (3 Points)</a:t>
            </a:r>
          </a:p>
          <a:p>
            <a:pPr>
              <a:defRPr/>
            </a:pPr>
            <a:r>
              <a:rPr lang="en-IN" altLang="en-US" sz="2000"/>
              <a:t>Delphi</a:t>
            </a:r>
          </a:p>
          <a:p>
            <a:pPr>
              <a:defRPr/>
            </a:pPr>
            <a:r>
              <a:rPr lang="en-IN" altLang="en-US" sz="2000"/>
              <a:t>Your Experience</a:t>
            </a:r>
          </a:p>
          <a:p>
            <a:pPr>
              <a:defRPr/>
            </a:pPr>
            <a:r>
              <a:rPr lang="en-IN" altLang="en-US" sz="2000"/>
              <a:t>Productivity</a:t>
            </a:r>
          </a:p>
          <a:p>
            <a:pPr>
              <a:defRPr/>
            </a:pPr>
            <a:r>
              <a:rPr lang="en-IN" altLang="en-US" sz="2000"/>
              <a:t>Time of the year</a:t>
            </a:r>
          </a:p>
          <a:p>
            <a:pPr>
              <a:defRPr/>
            </a:pPr>
            <a:r>
              <a:rPr lang="en-IN" altLang="en-US" sz="2000"/>
              <a:t>Availability</a:t>
            </a:r>
          </a:p>
          <a:p>
            <a:pPr>
              <a:defRPr/>
            </a:pPr>
            <a:r>
              <a:rPr lang="en-IN" altLang="en-US" sz="2000"/>
              <a:t>Waiting</a:t>
            </a:r>
          </a:p>
          <a:p>
            <a:pPr>
              <a:defRPr/>
            </a:pPr>
            <a:r>
              <a:rPr lang="en-IN" altLang="en-US" sz="2000"/>
              <a:t>Team Configuration</a:t>
            </a:r>
          </a:p>
          <a:p>
            <a:pPr>
              <a:defRPr/>
            </a:pPr>
            <a:r>
              <a:rPr lang="en-IN" altLang="en-US" sz="2000"/>
              <a:t>Vacations</a:t>
            </a:r>
          </a:p>
          <a:p>
            <a:pPr>
              <a:defRPr/>
            </a:pPr>
            <a:r>
              <a:rPr lang="en-IN" altLang="en-US" sz="2000"/>
              <a:t>Holidays</a:t>
            </a:r>
          </a:p>
          <a:p>
            <a:pPr>
              <a:defRPr/>
            </a:pPr>
            <a:r>
              <a:rPr lang="en-IN" altLang="en-US" sz="2000"/>
              <a:t>Work Schedule</a:t>
            </a:r>
          </a:p>
          <a:p>
            <a:pPr>
              <a:defRPr/>
            </a:pPr>
            <a:r>
              <a:rPr lang="en-IN" altLang="en-US" sz="2000"/>
              <a:t>Elapsed Time</a:t>
            </a:r>
          </a:p>
          <a:p>
            <a:pPr>
              <a:defRPr/>
            </a:pPr>
            <a:r>
              <a:rPr lang="en-IN" altLang="en-US" sz="2000"/>
              <a:t>………………</a:t>
            </a:r>
            <a:endParaRPr lang="en-US" altLang="en-US" sz="2000"/>
          </a:p>
        </p:txBody>
      </p:sp>
      <p:sp>
        <p:nvSpPr>
          <p:cNvPr id="3" name="Content Placeholder 2"/>
          <p:cNvSpPr>
            <a:spLocks noGrp="1"/>
          </p:cNvSpPr>
          <p:nvPr>
            <p:ph sz="quarter" idx="13"/>
          </p:nvPr>
        </p:nvSpPr>
        <p:spPr/>
        <p:txBody>
          <a:bodyPr/>
          <a:lstStyle/>
          <a:p>
            <a:endParaRPr lang="en-US"/>
          </a:p>
        </p:txBody>
      </p:sp>
      <p:sp>
        <p:nvSpPr>
          <p:cNvPr id="727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41BC18-2C46-41DD-AD91-1BEC6D9FFC10}" type="slidenum">
              <a:rPr lang="en-US" altLang="en-US" smtClean="0"/>
              <a:pPr/>
              <a:t>29</a:t>
            </a:fld>
            <a:endParaRPr lang="en-US" altLang="en-US"/>
          </a:p>
        </p:txBody>
      </p:sp>
    </p:spTree>
    <p:extLst>
      <p:ext uri="{BB962C8B-B14F-4D97-AF65-F5344CB8AC3E}">
        <p14:creationId xmlns:p14="http://schemas.microsoft.com/office/powerpoint/2010/main" val="98923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Trainer Introduction</a:t>
            </a:r>
          </a:p>
        </p:txBody>
      </p:sp>
      <p:sp>
        <p:nvSpPr>
          <p:cNvPr id="8" name="Content Placeholder 7"/>
          <p:cNvSpPr>
            <a:spLocks noGrp="1"/>
          </p:cNvSpPr>
          <p:nvPr>
            <p:ph idx="1"/>
          </p:nvPr>
        </p:nvSpPr>
        <p:spPr/>
        <p:txBody>
          <a:bodyPr>
            <a:noAutofit/>
          </a:bodyPr>
          <a:lstStyle/>
          <a:p>
            <a:r>
              <a:rPr lang="en-GB" sz="1600" b="1" dirty="0"/>
              <a:t>MCA, MBA (Operations), PGDFM, PMP, MCITP, PMI-ACP, Prince2 Practitioner and CSM </a:t>
            </a:r>
          </a:p>
          <a:p>
            <a:r>
              <a:rPr lang="en-GB" sz="1600" b="1" dirty="0"/>
              <a:t>2 decades</a:t>
            </a:r>
            <a:r>
              <a:rPr lang="en-GB" sz="1600" dirty="0"/>
              <a:t> of experience in IT Delivery, Training, Consulting, Agile/Scrum. </a:t>
            </a:r>
            <a:r>
              <a:rPr lang="en-GB" sz="1600" b="1" dirty="0"/>
              <a:t>16+ years </a:t>
            </a:r>
            <a:r>
              <a:rPr lang="en-GB" sz="1600" dirty="0"/>
              <a:t>in various IT delivery positions, </a:t>
            </a:r>
            <a:r>
              <a:rPr lang="en-GB" sz="1600" b="1" dirty="0"/>
              <a:t>6 years </a:t>
            </a:r>
            <a:r>
              <a:rPr lang="en-GB" sz="1600" dirty="0"/>
              <a:t>as Project Management Trainer/Coach/Mentor.</a:t>
            </a:r>
          </a:p>
          <a:p>
            <a:r>
              <a:rPr lang="en-US" sz="1600" b="1" dirty="0"/>
              <a:t>Trained</a:t>
            </a:r>
            <a:r>
              <a:rPr lang="en-US" sz="1600" dirty="0"/>
              <a:t> </a:t>
            </a:r>
            <a:r>
              <a:rPr lang="en-US" sz="1600" b="1" dirty="0"/>
              <a:t>3000+ leaders</a:t>
            </a:r>
            <a:r>
              <a:rPr lang="en-US" sz="1600" dirty="0"/>
              <a:t> in India and internationally</a:t>
            </a:r>
          </a:p>
          <a:p>
            <a:pPr lvl="0"/>
            <a:r>
              <a:rPr lang="en-US" sz="1600" b="1" dirty="0"/>
              <a:t>190+ corporate</a:t>
            </a:r>
            <a:r>
              <a:rPr lang="en-US" sz="1600" dirty="0"/>
              <a:t> or open-house trainings on PMP®, Agile Project Management, PMI-ACP®, PRINCE2, PMI-RM®, PMI-SM®, CAPM®, Microsoft Project® 2007 &amp; 2010, Enterprise Microsoft Project Server® 2007 &amp; 2010, </a:t>
            </a:r>
            <a:r>
              <a:rPr lang="en-US" sz="1600" dirty="0" err="1"/>
              <a:t>AgileEVM</a:t>
            </a:r>
            <a:r>
              <a:rPr lang="en-US" sz="1600" dirty="0"/>
              <a:t>, Earn Value Management, Function Point Estimation (FPA)</a:t>
            </a:r>
          </a:p>
          <a:p>
            <a:pPr lvl="0"/>
            <a:r>
              <a:rPr lang="en-US" sz="1600" dirty="0"/>
              <a:t>Delivered many trainings at</a:t>
            </a:r>
            <a:r>
              <a:rPr lang="en-US" sz="1600" b="1" dirty="0"/>
              <a:t> international location </a:t>
            </a:r>
            <a:r>
              <a:rPr lang="en-US" sz="1600" dirty="0"/>
              <a:t>for the citizen of </a:t>
            </a:r>
            <a:r>
              <a:rPr lang="en-US" sz="1600" b="1" dirty="0"/>
              <a:t>Philippines, Singapore, Indonesia, Malaysia, Thailand, Japan</a:t>
            </a:r>
            <a:endParaRPr lang="en-US" sz="1600" dirty="0"/>
          </a:p>
          <a:p>
            <a:r>
              <a:rPr lang="en-GB" sz="1600" dirty="0"/>
              <a:t>Class room training experience of around </a:t>
            </a:r>
            <a:r>
              <a:rPr lang="en-GB" sz="1600" b="1" dirty="0"/>
              <a:t>5500+ hours</a:t>
            </a:r>
          </a:p>
          <a:p>
            <a:pPr lvl="0"/>
            <a:r>
              <a:rPr lang="en-GB" sz="1600" dirty="0"/>
              <a:t>FPA counting experience of more than </a:t>
            </a:r>
            <a:r>
              <a:rPr lang="en-GB" sz="1600" b="1" dirty="0"/>
              <a:t>30000 FP </a:t>
            </a:r>
            <a:r>
              <a:rPr lang="en-GB" sz="1600" dirty="0"/>
              <a:t>of 15+ proposals/projects</a:t>
            </a:r>
            <a:endParaRPr lang="en-US" sz="1600" dirty="0"/>
          </a:p>
          <a:p>
            <a:r>
              <a:rPr lang="en-GB" sz="1600" b="1" dirty="0"/>
              <a:t>CMMI (1.1, 1.2), ISO9001:2000 </a:t>
            </a:r>
            <a:r>
              <a:rPr lang="en-GB" sz="1600" dirty="0"/>
              <a:t>initiative rollout</a:t>
            </a:r>
          </a:p>
          <a:p>
            <a:endParaRPr lang="en-GB" sz="1600" dirty="0"/>
          </a:p>
          <a:p>
            <a:pPr lvl="0"/>
            <a:r>
              <a:rPr lang="en-GB" sz="1600" dirty="0"/>
              <a:t>Ex-Vice President- Volunteer Development with PMI Chennai Chapter</a:t>
            </a:r>
            <a:endParaRPr lang="en-US" sz="1600" dirty="0"/>
          </a:p>
          <a:p>
            <a:pPr lvl="0"/>
            <a:r>
              <a:rPr lang="en-GB" sz="1600" dirty="0"/>
              <a:t>Ex-Vice President- Volunteer Development with PMI Mumbai Chapter</a:t>
            </a:r>
            <a:endParaRPr lang="en-US" sz="1600" dirty="0"/>
          </a:p>
          <a:p>
            <a:pPr lvl="0"/>
            <a:r>
              <a:rPr lang="en-GB" sz="1600" dirty="0"/>
              <a:t>Ex-Chair of Ethics Committee of PMI Mumbai Chapter</a:t>
            </a:r>
            <a:endParaRPr lang="en-US" sz="1600" dirty="0"/>
          </a:p>
          <a:p>
            <a:pPr lvl="0"/>
            <a:r>
              <a:rPr lang="en-GB" sz="1600" dirty="0"/>
              <a:t>Member of PMI Mumbai Chapter &amp; PMI Chennai Chapter</a:t>
            </a:r>
            <a:endParaRPr lang="en-US" sz="1600" dirty="0"/>
          </a:p>
          <a:p>
            <a:pPr lvl="0"/>
            <a:r>
              <a:rPr lang="en-GB" sz="1600" dirty="0"/>
              <a:t>Member of PMI (Project Management Institute) USA</a:t>
            </a:r>
            <a:endParaRPr lang="en-US" sz="1600" dirty="0"/>
          </a:p>
        </p:txBody>
      </p:sp>
      <p:sp>
        <p:nvSpPr>
          <p:cNvPr id="9" name="Content Placeholder 8"/>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3</a:t>
            </a:fld>
            <a:endParaRPr lang="en-US"/>
          </a:p>
        </p:txBody>
      </p:sp>
    </p:spTree>
    <p:extLst>
      <p:ext uri="{BB962C8B-B14F-4D97-AF65-F5344CB8AC3E}">
        <p14:creationId xmlns:p14="http://schemas.microsoft.com/office/powerpoint/2010/main" val="358019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Availability is Influenced by</a:t>
            </a:r>
          </a:p>
        </p:txBody>
      </p:sp>
      <p:sp>
        <p:nvSpPr>
          <p:cNvPr id="3" name="Content Placeholder 2"/>
          <p:cNvSpPr>
            <a:spLocks noGrp="1"/>
          </p:cNvSpPr>
          <p:nvPr>
            <p:ph idx="1"/>
          </p:nvPr>
        </p:nvSpPr>
        <p:spPr/>
        <p:txBody>
          <a:bodyPr>
            <a:normAutofit fontScale="77500" lnSpcReduction="20000"/>
          </a:bodyPr>
          <a:lstStyle/>
          <a:p>
            <a:pPr marL="0" indent="0">
              <a:buNone/>
              <a:defRPr/>
            </a:pPr>
            <a:r>
              <a:rPr lang="en-US" b="1" dirty="0"/>
              <a:t>A calendar has 365 days in a year.</a:t>
            </a:r>
          </a:p>
          <a:p>
            <a:pPr>
              <a:defRPr/>
            </a:pPr>
            <a:r>
              <a:rPr lang="en-US" dirty="0"/>
              <a:t>Weekends</a:t>
            </a:r>
          </a:p>
          <a:p>
            <a:pPr>
              <a:defRPr/>
            </a:pPr>
            <a:r>
              <a:rPr lang="en-US" dirty="0"/>
              <a:t>Holidays</a:t>
            </a:r>
          </a:p>
          <a:p>
            <a:pPr>
              <a:defRPr/>
            </a:pPr>
            <a:r>
              <a:rPr lang="en-US" dirty="0"/>
              <a:t>Vacations</a:t>
            </a:r>
          </a:p>
          <a:p>
            <a:pPr>
              <a:defRPr/>
            </a:pPr>
            <a:r>
              <a:rPr lang="en-US" dirty="0"/>
              <a:t>Sickness</a:t>
            </a:r>
          </a:p>
          <a:p>
            <a:pPr>
              <a:defRPr/>
            </a:pPr>
            <a:r>
              <a:rPr lang="en-US" dirty="0"/>
              <a:t>Training </a:t>
            </a:r>
          </a:p>
          <a:p>
            <a:pPr>
              <a:defRPr/>
            </a:pPr>
            <a:r>
              <a:rPr lang="en-US" dirty="0"/>
              <a:t>Conferences</a:t>
            </a:r>
          </a:p>
          <a:p>
            <a:pPr>
              <a:defRPr/>
            </a:pPr>
            <a:r>
              <a:rPr lang="en-US" dirty="0"/>
              <a:t>Snow Days </a:t>
            </a:r>
          </a:p>
          <a:p>
            <a:pPr>
              <a:defRPr/>
            </a:pPr>
            <a:r>
              <a:rPr lang="en-US" dirty="0"/>
              <a:t>Strikes</a:t>
            </a:r>
          </a:p>
          <a:p>
            <a:pPr>
              <a:defRPr/>
            </a:pPr>
            <a:r>
              <a:rPr lang="en-US" dirty="0"/>
              <a:t>Floods</a:t>
            </a:r>
          </a:p>
          <a:p>
            <a:pPr>
              <a:defRPr/>
            </a:pPr>
            <a:r>
              <a:rPr lang="en-US" dirty="0"/>
              <a:t>Terrorist Activities</a:t>
            </a:r>
          </a:p>
          <a:p>
            <a:pPr>
              <a:defRPr/>
            </a:pPr>
            <a:r>
              <a:rPr lang="en-US" dirty="0"/>
              <a:t>Election</a:t>
            </a:r>
          </a:p>
          <a:p>
            <a:pPr>
              <a:defRPr/>
            </a:pPr>
            <a:r>
              <a:rPr lang="en-US" dirty="0"/>
              <a:t>……………………….</a:t>
            </a:r>
          </a:p>
        </p:txBody>
      </p:sp>
      <p:sp>
        <p:nvSpPr>
          <p:cNvPr id="4" name="Content Placeholder 3"/>
          <p:cNvSpPr>
            <a:spLocks noGrp="1"/>
          </p:cNvSpPr>
          <p:nvPr>
            <p:ph sz="quarter" idx="13"/>
          </p:nvPr>
        </p:nvSpPr>
        <p:spPr/>
        <p:txBody>
          <a:bodyPr/>
          <a:lstStyle/>
          <a:p>
            <a:endParaRPr lang="en-US"/>
          </a:p>
        </p:txBody>
      </p:sp>
      <p:sp>
        <p:nvSpPr>
          <p:cNvPr id="747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382626-E4CE-4BCF-81CE-860F8DB61B31}" type="slidenum">
              <a:rPr lang="en-US" altLang="en-US" smtClean="0"/>
              <a:pPr/>
              <a:t>30</a:t>
            </a:fld>
            <a:endParaRPr lang="en-US" altLang="en-US"/>
          </a:p>
        </p:txBody>
      </p:sp>
    </p:spTree>
    <p:extLst>
      <p:ext uri="{BB962C8B-B14F-4D97-AF65-F5344CB8AC3E}">
        <p14:creationId xmlns:p14="http://schemas.microsoft.com/office/powerpoint/2010/main" val="215501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Productivity in Influenced by</a:t>
            </a:r>
          </a:p>
        </p:txBody>
      </p:sp>
      <p:sp>
        <p:nvSpPr>
          <p:cNvPr id="3" name="Content Placeholder 2"/>
          <p:cNvSpPr>
            <a:spLocks noGrp="1"/>
          </p:cNvSpPr>
          <p:nvPr>
            <p:ph idx="1"/>
          </p:nvPr>
        </p:nvSpPr>
        <p:spPr/>
        <p:txBody>
          <a:bodyPr>
            <a:normAutofit fontScale="85000" lnSpcReduction="20000"/>
          </a:bodyPr>
          <a:lstStyle/>
          <a:p>
            <a:pPr marL="0" indent="0">
              <a:buNone/>
              <a:defRPr/>
            </a:pPr>
            <a:r>
              <a:rPr lang="en-IN" b="1" dirty="0"/>
              <a:t>Availability is 8 Hours/day.</a:t>
            </a:r>
          </a:p>
          <a:p>
            <a:pPr>
              <a:defRPr/>
            </a:pPr>
            <a:r>
              <a:rPr lang="en-IN" dirty="0"/>
              <a:t>Bio-Breaks</a:t>
            </a:r>
          </a:p>
          <a:p>
            <a:pPr>
              <a:defRPr/>
            </a:pPr>
            <a:r>
              <a:rPr lang="en-IN" dirty="0"/>
              <a:t>Networking</a:t>
            </a:r>
          </a:p>
          <a:p>
            <a:pPr>
              <a:defRPr/>
            </a:pPr>
            <a:r>
              <a:rPr lang="en-IN" dirty="0"/>
              <a:t>Personal Phone Calls</a:t>
            </a:r>
          </a:p>
          <a:p>
            <a:pPr>
              <a:defRPr/>
            </a:pPr>
            <a:r>
              <a:rPr lang="en-IN" dirty="0"/>
              <a:t>Wasted Meeting Time</a:t>
            </a:r>
          </a:p>
          <a:p>
            <a:pPr>
              <a:defRPr/>
            </a:pPr>
            <a:r>
              <a:rPr lang="en-IN" dirty="0"/>
              <a:t>Interruptions</a:t>
            </a:r>
          </a:p>
          <a:p>
            <a:pPr>
              <a:defRPr/>
            </a:pPr>
            <a:r>
              <a:rPr lang="en-IN" dirty="0"/>
              <a:t>E-Mail, Voice, In-Box</a:t>
            </a:r>
          </a:p>
          <a:p>
            <a:pPr>
              <a:defRPr/>
            </a:pPr>
            <a:r>
              <a:rPr lang="en-IN" dirty="0"/>
              <a:t>Emotional and Physical Health Disturbances</a:t>
            </a:r>
          </a:p>
          <a:p>
            <a:pPr>
              <a:defRPr/>
            </a:pPr>
            <a:r>
              <a:rPr lang="en-IN" dirty="0"/>
              <a:t>Unrelated IMs &amp; Chats</a:t>
            </a:r>
          </a:p>
          <a:p>
            <a:pPr>
              <a:defRPr/>
            </a:pPr>
            <a:r>
              <a:rPr lang="en-IN" dirty="0"/>
              <a:t>Travel, Elevator</a:t>
            </a:r>
          </a:p>
          <a:p>
            <a:pPr>
              <a:defRPr/>
            </a:pPr>
            <a:r>
              <a:rPr lang="en-IN" dirty="0"/>
              <a:t>Surfing, Games</a:t>
            </a:r>
          </a:p>
          <a:p>
            <a:pPr>
              <a:defRPr/>
            </a:pPr>
            <a:r>
              <a:rPr lang="en-IN"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768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97AA85-9EF6-423E-B8B6-1D432F1CFEBF}" type="slidenum">
              <a:rPr lang="en-US" altLang="en-US" smtClean="0"/>
              <a:pPr/>
              <a:t>31</a:t>
            </a:fld>
            <a:endParaRPr lang="en-US" altLang="en-US"/>
          </a:p>
        </p:txBody>
      </p:sp>
    </p:spTree>
    <p:extLst>
      <p:ext uri="{BB962C8B-B14F-4D97-AF65-F5344CB8AC3E}">
        <p14:creationId xmlns:p14="http://schemas.microsoft.com/office/powerpoint/2010/main" val="315455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 you estimate….</a:t>
            </a:r>
          </a:p>
        </p:txBody>
      </p:sp>
      <p:sp>
        <p:nvSpPr>
          <p:cNvPr id="3" name="Content Placeholder 2"/>
          <p:cNvSpPr>
            <a:spLocks noGrp="1"/>
          </p:cNvSpPr>
          <p:nvPr>
            <p:ph idx="1"/>
          </p:nvPr>
        </p:nvSpPr>
        <p:spPr/>
        <p:txBody>
          <a:bodyPr>
            <a:normAutofit fontScale="77500" lnSpcReduction="20000"/>
          </a:bodyPr>
          <a:lstStyle/>
          <a:p>
            <a:pPr>
              <a:defRPr/>
            </a:pPr>
            <a:r>
              <a:rPr lang="en-US" dirty="0"/>
              <a:t>Work Size</a:t>
            </a:r>
          </a:p>
          <a:p>
            <a:pPr>
              <a:defRPr/>
            </a:pPr>
            <a:r>
              <a:rPr lang="en-US" altLang="en-US" dirty="0"/>
              <a:t>Resources</a:t>
            </a:r>
          </a:p>
          <a:p>
            <a:pPr>
              <a:defRPr/>
            </a:pPr>
            <a:r>
              <a:rPr lang="en-US" dirty="0"/>
              <a:t>Efforts</a:t>
            </a:r>
          </a:p>
          <a:p>
            <a:pPr>
              <a:defRPr/>
            </a:pPr>
            <a:r>
              <a:rPr lang="en-US" dirty="0"/>
              <a:t>Duration</a:t>
            </a:r>
          </a:p>
          <a:p>
            <a:pPr>
              <a:defRPr/>
            </a:pPr>
            <a:r>
              <a:rPr lang="en-US" dirty="0"/>
              <a:t>Elapsed Time</a:t>
            </a:r>
          </a:p>
          <a:p>
            <a:pPr>
              <a:defRPr/>
            </a:pPr>
            <a:r>
              <a:rPr lang="en-US" dirty="0"/>
              <a:t>Scheduled Time</a:t>
            </a:r>
          </a:p>
          <a:p>
            <a:pPr>
              <a:defRPr/>
            </a:pPr>
            <a:endParaRPr lang="en-US" dirty="0"/>
          </a:p>
          <a:p>
            <a:pPr>
              <a:defRPr/>
            </a:pPr>
            <a:r>
              <a:rPr lang="en-US" dirty="0"/>
              <a:t>Project Budget</a:t>
            </a:r>
          </a:p>
          <a:p>
            <a:pPr>
              <a:defRPr/>
            </a:pPr>
            <a:r>
              <a:rPr lang="en-US" dirty="0"/>
              <a:t>Project Cost Estimates</a:t>
            </a:r>
          </a:p>
          <a:p>
            <a:pPr>
              <a:defRPr/>
            </a:pPr>
            <a:r>
              <a:rPr lang="en-US" dirty="0"/>
              <a:t>Cost Baseline</a:t>
            </a:r>
          </a:p>
          <a:p>
            <a:pPr>
              <a:defRPr/>
            </a:pPr>
            <a:endParaRPr lang="en-US" dirty="0"/>
          </a:p>
          <a:p>
            <a:pPr>
              <a:defRPr/>
            </a:pPr>
            <a:r>
              <a:rPr lang="en-US" dirty="0"/>
              <a:t>Contingency Reserve</a:t>
            </a:r>
          </a:p>
          <a:p>
            <a:pPr>
              <a:defRPr/>
            </a:pPr>
            <a:r>
              <a:rPr lang="en-US" dirty="0"/>
              <a:t>Management Reserve</a:t>
            </a:r>
          </a:p>
        </p:txBody>
      </p:sp>
      <p:sp>
        <p:nvSpPr>
          <p:cNvPr id="4" name="Content Placeholder 3"/>
          <p:cNvSpPr>
            <a:spLocks noGrp="1"/>
          </p:cNvSpPr>
          <p:nvPr>
            <p:ph sz="quarter" idx="13"/>
          </p:nvPr>
        </p:nvSpPr>
        <p:spPr/>
        <p:txBody>
          <a:bodyPr/>
          <a:lstStyle/>
          <a:p>
            <a:endParaRPr lang="en-US"/>
          </a:p>
        </p:txBody>
      </p:sp>
      <p:sp>
        <p:nvSpPr>
          <p:cNvPr id="78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4FAF35-35BA-4BE3-B43F-B3259F9D1AA4}" type="slidenum">
              <a:rPr lang="en-US" altLang="en-US" smtClean="0"/>
              <a:pPr/>
              <a:t>32</a:t>
            </a:fld>
            <a:endParaRPr lang="en-US" altLang="en-US"/>
          </a:p>
        </p:txBody>
      </p:sp>
    </p:spTree>
    <p:extLst>
      <p:ext uri="{BB962C8B-B14F-4D97-AF65-F5344CB8AC3E}">
        <p14:creationId xmlns:p14="http://schemas.microsoft.com/office/powerpoint/2010/main" val="2770156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 Counting Game</a:t>
            </a:r>
          </a:p>
        </p:txBody>
      </p:sp>
      <p:sp>
        <p:nvSpPr>
          <p:cNvPr id="7" name="Content Placeholder 6"/>
          <p:cNvSpPr>
            <a:spLocks noGrp="1"/>
          </p:cNvSpPr>
          <p:nvPr>
            <p:ph idx="1"/>
          </p:nvPr>
        </p:nvSpPr>
        <p:spPr/>
        <p:txBody>
          <a:bodyPr>
            <a:normAutofit fontScale="85000" lnSpcReduction="10000"/>
          </a:bodyPr>
          <a:lstStyle/>
          <a:p>
            <a:pPr>
              <a:defRPr/>
            </a:pPr>
            <a:r>
              <a:rPr lang="en-IN" dirty="0"/>
              <a:t>You´ve found a shirt for US$ 97.00.</a:t>
            </a:r>
          </a:p>
          <a:p>
            <a:pPr>
              <a:defRPr/>
            </a:pPr>
            <a:r>
              <a:rPr lang="en-IN" dirty="0"/>
              <a:t>But, you have no money, so you´ve borrowed US$ 50.00 from your mother and US$ 50.00 from your father. So:</a:t>
            </a:r>
          </a:p>
          <a:p>
            <a:pPr>
              <a:defRPr/>
            </a:pPr>
            <a:r>
              <a:rPr lang="en-IN" dirty="0"/>
              <a:t>US$ 50.00 + US$ 50.00 = US$ 100.00</a:t>
            </a:r>
          </a:p>
          <a:p>
            <a:pPr>
              <a:defRPr/>
            </a:pPr>
            <a:r>
              <a:rPr lang="en-IN" dirty="0"/>
              <a:t>You´ve bought the shirt, and there is change of US$ 3.00.</a:t>
            </a:r>
          </a:p>
          <a:p>
            <a:pPr>
              <a:defRPr/>
            </a:pPr>
            <a:r>
              <a:rPr lang="en-IN" dirty="0"/>
              <a:t>You pay US$ 1.00 back to your father, US$ 1.00 to your mother and keep the other US$ 1.00 to you.</a:t>
            </a:r>
          </a:p>
          <a:p>
            <a:pPr>
              <a:defRPr/>
            </a:pPr>
            <a:r>
              <a:rPr lang="en-IN" dirty="0"/>
              <a:t>Now you owe US$ 49.00 to you mother and US$ 49.00 to your father.</a:t>
            </a:r>
          </a:p>
          <a:p>
            <a:pPr>
              <a:defRPr/>
            </a:pPr>
            <a:r>
              <a:rPr lang="en-IN" dirty="0"/>
              <a:t>US$ 49.00 + US$ 49.00 = US$ 98.00 + your US$ 1.00 = US$ 99.00</a:t>
            </a:r>
          </a:p>
          <a:p>
            <a:pPr>
              <a:defRPr/>
            </a:pPr>
            <a:r>
              <a:rPr lang="en-IN" dirty="0"/>
              <a:t>What about the other US$ 1.00?</a:t>
            </a:r>
          </a:p>
          <a:p>
            <a:pPr>
              <a:defRPr/>
            </a:pPr>
            <a:r>
              <a:rPr lang="en-IN" b="1" dirty="0"/>
              <a:t>This is accounting not counting!</a:t>
            </a:r>
            <a:endParaRPr lang="en-US" b="1" dirty="0"/>
          </a:p>
        </p:txBody>
      </p:sp>
      <p:sp>
        <p:nvSpPr>
          <p:cNvPr id="3" name="Content Placeholder 2"/>
          <p:cNvSpPr>
            <a:spLocks noGrp="1"/>
          </p:cNvSpPr>
          <p:nvPr>
            <p:ph sz="quarter" idx="13"/>
          </p:nvPr>
        </p:nvSpPr>
        <p:spPr/>
        <p:txBody>
          <a:bodyPr/>
          <a:lstStyle/>
          <a:p>
            <a:endParaRPr lang="en-US"/>
          </a:p>
        </p:txBody>
      </p:sp>
      <p:sp>
        <p:nvSpPr>
          <p:cNvPr id="3174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A1FEE7-26FE-4BB2-8BF5-855E62481AB4}" type="slidenum">
              <a:rPr lang="en-US" altLang="en-US" smtClean="0"/>
              <a:pPr/>
              <a:t>33</a:t>
            </a:fld>
            <a:endParaRPr lang="en-US" altLang="en-US"/>
          </a:p>
        </p:txBody>
      </p:sp>
    </p:spTree>
    <p:extLst>
      <p:ext uri="{BB962C8B-B14F-4D97-AF65-F5344CB8AC3E}">
        <p14:creationId xmlns:p14="http://schemas.microsoft.com/office/powerpoint/2010/main" val="1152035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Solution of Game</a:t>
            </a:r>
          </a:p>
        </p:txBody>
      </p:sp>
      <p:sp>
        <p:nvSpPr>
          <p:cNvPr id="7" name="Content Placeholder 6"/>
          <p:cNvSpPr>
            <a:spLocks noGrp="1"/>
          </p:cNvSpPr>
          <p:nvPr>
            <p:ph sz="quarter" idx="13"/>
          </p:nvPr>
        </p:nvSpPr>
        <p:spPr/>
        <p:txBody>
          <a:bodyPr/>
          <a:lstStyle/>
          <a:p>
            <a:endParaRPr lang="en-US"/>
          </a:p>
        </p:txBody>
      </p:sp>
      <p:sp>
        <p:nvSpPr>
          <p:cNvPr id="3379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C9DCDE-EF60-4A5B-9E16-36FDE422602A}" type="slidenum">
              <a:rPr lang="en-US" altLang="en-US" smtClean="0"/>
              <a:pPr/>
              <a:t>34</a:t>
            </a:fld>
            <a:endParaRPr lang="en-US" altLang="en-US"/>
          </a:p>
        </p:txBody>
      </p:sp>
      <p:pic>
        <p:nvPicPr>
          <p:cNvPr id="11" name="Picture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1069" y="762000"/>
            <a:ext cx="696362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873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 Time</a:t>
            </a:r>
          </a:p>
        </p:txBody>
      </p:sp>
      <p:sp>
        <p:nvSpPr>
          <p:cNvPr id="4" name="Content Placeholder 3"/>
          <p:cNvSpPr>
            <a:spLocks noGrp="1"/>
          </p:cNvSpPr>
          <p:nvPr>
            <p:ph sz="quarter" idx="13"/>
          </p:nvPr>
        </p:nvSpPr>
        <p:spPr/>
        <p:txBody>
          <a:bodyPr/>
          <a:lstStyle/>
          <a:p>
            <a:endParaRPr lang="en-US"/>
          </a:p>
        </p:txBody>
      </p:sp>
      <p:sp>
        <p:nvSpPr>
          <p:cNvPr id="3584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57A3DF-87C5-4207-9C3E-C0302BE9F829}" type="slidenum">
              <a:rPr lang="en-US" altLang="en-US" smtClean="0"/>
              <a:pPr/>
              <a:t>35</a:t>
            </a:fld>
            <a:endParaRPr lang="en-US" altLang="en-US"/>
          </a:p>
        </p:txBody>
      </p:sp>
      <p:sp>
        <p:nvSpPr>
          <p:cNvPr id="7" name="Content Placeholder 2"/>
          <p:cNvSpPr txBox="1">
            <a:spLocks/>
          </p:cNvSpPr>
          <p:nvPr/>
        </p:nvSpPr>
        <p:spPr bwMode="auto">
          <a:xfrm>
            <a:off x="8382000" y="1295399"/>
            <a:ext cx="3581400" cy="4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600"/>
              </a:spcBef>
              <a:defRPr/>
            </a:pPr>
            <a:r>
              <a:rPr lang="en-US" sz="2800" dirty="0"/>
              <a:t>How much time is required to produce these fruits in your farm house</a:t>
            </a:r>
          </a:p>
          <a:p>
            <a:pPr marL="171450" indent="-171450" defTabSz="914400">
              <a:spcBef>
                <a:spcPts val="600"/>
              </a:spcBef>
              <a:defRPr/>
            </a:pPr>
            <a:r>
              <a:rPr lang="en-US" sz="2800" dirty="0"/>
              <a:t> OR How much time is required to collect these fruits from your farm house</a:t>
            </a:r>
          </a:p>
          <a:p>
            <a:pPr defTabSz="914400">
              <a:spcBef>
                <a:spcPts val="600"/>
              </a:spcBef>
              <a:defRPr/>
            </a:pPr>
            <a:endParaRPr lang="en-US" sz="2000" dirty="0"/>
          </a:p>
        </p:txBody>
      </p:sp>
      <p:pic>
        <p:nvPicPr>
          <p:cNvPr id="9" name="Picture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2800" y="770189"/>
            <a:ext cx="7214216" cy="540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700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Think About This……</a:t>
            </a:r>
          </a:p>
        </p:txBody>
      </p:sp>
      <p:sp>
        <p:nvSpPr>
          <p:cNvPr id="37891" name="Content Placeholder 2"/>
          <p:cNvSpPr>
            <a:spLocks noGrp="1"/>
          </p:cNvSpPr>
          <p:nvPr>
            <p:ph idx="1"/>
          </p:nvPr>
        </p:nvSpPr>
        <p:spPr/>
        <p:txBody>
          <a:bodyPr/>
          <a:lstStyle/>
          <a:p>
            <a:r>
              <a:rPr lang="en-IN" altLang="en-US" b="1"/>
              <a:t>Can a 4,000 Hour Project be of Smaller size  than One of 1,000 Hours ?</a:t>
            </a:r>
          </a:p>
          <a:p>
            <a:endParaRPr lang="en-IN" altLang="en-US" b="1"/>
          </a:p>
          <a:p>
            <a:r>
              <a:rPr lang="en-IN" altLang="en-US" b="1"/>
              <a:t>If yes, then what are the reasons?</a:t>
            </a:r>
            <a:endParaRPr lang="en-US" altLang="en-US"/>
          </a:p>
        </p:txBody>
      </p:sp>
      <p:sp>
        <p:nvSpPr>
          <p:cNvPr id="4" name="Content Placeholder 3"/>
          <p:cNvSpPr>
            <a:spLocks noGrp="1"/>
          </p:cNvSpPr>
          <p:nvPr>
            <p:ph sz="quarter" idx="13"/>
          </p:nvPr>
        </p:nvSpPr>
        <p:spPr/>
        <p:txBody>
          <a:bodyPr/>
          <a:lstStyle/>
          <a:p>
            <a:endParaRPr lang="en-US"/>
          </a:p>
        </p:txBody>
      </p:sp>
      <p:sp>
        <p:nvSpPr>
          <p:cNvPr id="378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93F6EF-4F54-4074-9743-DEFD74AA94D4}"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Real Purpose</a:t>
            </a:r>
          </a:p>
        </p:txBody>
      </p:sp>
      <p:sp>
        <p:nvSpPr>
          <p:cNvPr id="3" name="Content Placeholder 2"/>
          <p:cNvSpPr>
            <a:spLocks noGrp="1"/>
          </p:cNvSpPr>
          <p:nvPr>
            <p:ph idx="1"/>
          </p:nvPr>
        </p:nvSpPr>
        <p:spPr/>
        <p:txBody>
          <a:bodyPr>
            <a:normAutofit/>
          </a:bodyPr>
          <a:lstStyle/>
          <a:p>
            <a:pPr>
              <a:defRPr/>
            </a:pPr>
            <a:r>
              <a:rPr lang="en-IN" dirty="0"/>
              <a:t>Outsourcing Management </a:t>
            </a:r>
          </a:p>
          <a:p>
            <a:pPr>
              <a:defRPr/>
            </a:pPr>
            <a:r>
              <a:rPr lang="en-IN" dirty="0"/>
              <a:t>Benchmarking</a:t>
            </a:r>
          </a:p>
          <a:p>
            <a:pPr>
              <a:defRPr/>
            </a:pPr>
            <a:r>
              <a:rPr lang="en-IN" dirty="0"/>
              <a:t>Measurement and Estimating Programs </a:t>
            </a:r>
          </a:p>
          <a:p>
            <a:pPr>
              <a:defRPr/>
            </a:pPr>
            <a:r>
              <a:rPr lang="en-US" dirty="0"/>
              <a:t>CMMI Assessments </a:t>
            </a:r>
          </a:p>
          <a:p>
            <a:pPr>
              <a:defRPr/>
            </a:pPr>
            <a:r>
              <a:rPr lang="en-US" dirty="0"/>
              <a:t>Continuous Process Improvements </a:t>
            </a:r>
          </a:p>
          <a:p>
            <a:pPr>
              <a:defRPr/>
            </a:pPr>
            <a:r>
              <a:rPr lang="en-US"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1013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0F9BCB-10EE-4BCA-963B-501A7222A160}"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How do you Estimate?</a:t>
            </a:r>
          </a:p>
        </p:txBody>
      </p:sp>
      <p:sp>
        <p:nvSpPr>
          <p:cNvPr id="8" name="Content Placeholder 7"/>
          <p:cNvSpPr>
            <a:spLocks noGrp="1"/>
          </p:cNvSpPr>
          <p:nvPr>
            <p:ph idx="1"/>
          </p:nvPr>
        </p:nvSpPr>
        <p:spPr/>
        <p:txBody>
          <a:bodyPr>
            <a:normAutofit/>
          </a:bodyPr>
          <a:lstStyle/>
          <a:p>
            <a:pPr>
              <a:defRPr/>
            </a:pPr>
            <a:r>
              <a:rPr lang="en-IN" dirty="0"/>
              <a:t>Take your best guess and multiply by two</a:t>
            </a:r>
          </a:p>
          <a:p>
            <a:pPr>
              <a:defRPr/>
            </a:pPr>
            <a:r>
              <a:rPr lang="en-IN" dirty="0"/>
              <a:t>Take the best guess, multiple by two and raise it to the next higher unit of time</a:t>
            </a:r>
          </a:p>
          <a:p>
            <a:pPr>
              <a:defRPr/>
            </a:pPr>
            <a:r>
              <a:rPr lang="en-IN" dirty="0"/>
              <a:t>Add 54%”(An algorithmically determined fudge factor)</a:t>
            </a:r>
          </a:p>
          <a:p>
            <a:pPr>
              <a:defRPr/>
            </a:pPr>
            <a:r>
              <a:rPr lang="en-IN" dirty="0"/>
              <a:t>Ask the boss which number they want</a:t>
            </a:r>
          </a:p>
          <a:p>
            <a:pPr>
              <a:defRPr/>
            </a:pPr>
            <a:r>
              <a:rPr lang="en-IN" dirty="0"/>
              <a:t>Take the remaining time until the deadline and multiply it by the number of people on the team</a:t>
            </a:r>
          </a:p>
          <a:p>
            <a:pPr>
              <a:defRPr/>
            </a:pPr>
            <a:r>
              <a:rPr lang="en-IN" dirty="0"/>
              <a:t>Look Up</a:t>
            </a:r>
          </a:p>
          <a:p>
            <a:pPr>
              <a:defRPr/>
            </a:pPr>
            <a:r>
              <a:rPr lang="en-IN" b="1" dirty="0">
                <a:solidFill>
                  <a:srgbClr val="FF0000"/>
                </a:solidFill>
              </a:rPr>
              <a:t>What are the advantages?</a:t>
            </a:r>
            <a:endParaRPr lang="en-US" b="1" dirty="0">
              <a:solidFill>
                <a:srgbClr val="FF0000"/>
              </a:solidFill>
            </a:endParaRPr>
          </a:p>
        </p:txBody>
      </p:sp>
      <p:sp>
        <p:nvSpPr>
          <p:cNvPr id="2" name="Content Placeholder 1"/>
          <p:cNvSpPr>
            <a:spLocks noGrp="1"/>
          </p:cNvSpPr>
          <p:nvPr>
            <p:ph sz="quarter" idx="13"/>
          </p:nvPr>
        </p:nvSpPr>
        <p:spPr/>
        <p:txBody>
          <a:bodyPr/>
          <a:lstStyle/>
          <a:p>
            <a:endParaRPr lang="en-US"/>
          </a:p>
        </p:txBody>
      </p:sp>
      <p:sp>
        <p:nvSpPr>
          <p:cNvPr id="107525"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BBBD-67D3-4BB9-B0EA-880C71C0D9A7}" type="slidenum">
              <a:rPr lang="en-US" altLang="en-US" smtClean="0"/>
              <a:pPr/>
              <a:t>38</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Guidelines for </a:t>
            </a:r>
            <a:r>
              <a:rPr dirty="0"/>
              <a:t>Good Estimation</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defRPr/>
            </a:pPr>
            <a:r>
              <a:rPr lang="en-IN" dirty="0"/>
              <a:t>Use ranges to know a confidence factor</a:t>
            </a:r>
          </a:p>
          <a:p>
            <a:pPr marL="514350" indent="-514350">
              <a:buFont typeface="+mj-lt"/>
              <a:buAutoNum type="arabicPeriod"/>
              <a:defRPr/>
            </a:pPr>
            <a:r>
              <a:rPr lang="en-IN" dirty="0"/>
              <a:t>Include basis of estimation (documented)</a:t>
            </a:r>
          </a:p>
          <a:p>
            <a:pPr marL="514350" indent="-514350">
              <a:buFont typeface="+mj-lt"/>
              <a:buAutoNum type="arabicPeriod"/>
              <a:defRPr/>
            </a:pPr>
            <a:r>
              <a:rPr lang="en-IN" dirty="0"/>
              <a:t>Perform at the appropriate level of detail</a:t>
            </a:r>
          </a:p>
          <a:p>
            <a:pPr marL="514350" indent="-514350">
              <a:buFont typeface="+mj-lt"/>
              <a:buAutoNum type="arabicPeriod"/>
              <a:defRPr/>
            </a:pPr>
            <a:r>
              <a:rPr lang="en-IN" dirty="0"/>
              <a:t>Should be performed by the person doing the work (experiential estimating)</a:t>
            </a:r>
          </a:p>
          <a:p>
            <a:pPr marL="514350" indent="-514350">
              <a:buFont typeface="+mj-lt"/>
              <a:buAutoNum type="arabicPeriod"/>
              <a:defRPr/>
            </a:pPr>
            <a:r>
              <a:rPr lang="en-IN" dirty="0"/>
              <a:t>Identify constraints and risks</a:t>
            </a:r>
          </a:p>
          <a:p>
            <a:pPr marL="514350" indent="-514350">
              <a:buFont typeface="+mj-lt"/>
              <a:buAutoNum type="arabicPeriod"/>
              <a:defRPr/>
            </a:pPr>
            <a:r>
              <a:rPr lang="en-IN" dirty="0"/>
              <a:t>Do not confuse between estimates of work and duration</a:t>
            </a:r>
          </a:p>
          <a:p>
            <a:pPr marL="514350" indent="-514350">
              <a:buFont typeface="+mj-lt"/>
              <a:buAutoNum type="arabicPeriod"/>
              <a:defRPr/>
            </a:pPr>
            <a:r>
              <a:rPr lang="en-IN" dirty="0"/>
              <a:t>Do not confuse between duration and project schedule</a:t>
            </a:r>
          </a:p>
          <a:p>
            <a:pPr marL="514350" indent="-514350">
              <a:buFont typeface="+mj-lt"/>
              <a:buAutoNum type="arabicPeriod"/>
              <a:defRPr/>
            </a:pPr>
            <a:r>
              <a:rPr lang="en-IN" dirty="0"/>
              <a:t>Considers experience and availability</a:t>
            </a:r>
          </a:p>
          <a:p>
            <a:pPr marL="514350" indent="-514350">
              <a:buFont typeface="+mj-lt"/>
              <a:buAutoNum type="arabicPeriod"/>
              <a:defRPr/>
            </a:pPr>
            <a:r>
              <a:rPr lang="en-IN" dirty="0"/>
              <a:t>Uses lessons learned at organization level</a:t>
            </a:r>
          </a:p>
          <a:p>
            <a:pPr marL="514350" indent="-514350">
              <a:buFont typeface="+mj-lt"/>
              <a:buAutoNum type="arabicPeriod"/>
              <a:defRPr/>
            </a:pPr>
            <a:r>
              <a:rPr lang="en-IN" dirty="0"/>
              <a:t>Never negotiates numbers without basis</a:t>
            </a:r>
            <a:endParaRPr lang="en-US" dirty="0"/>
          </a:p>
        </p:txBody>
      </p:sp>
      <p:sp>
        <p:nvSpPr>
          <p:cNvPr id="4" name="Content Placeholder 3"/>
          <p:cNvSpPr>
            <a:spLocks noGrp="1"/>
          </p:cNvSpPr>
          <p:nvPr>
            <p:ph sz="quarter" idx="13"/>
          </p:nvPr>
        </p:nvSpPr>
        <p:spPr/>
        <p:txBody>
          <a:bodyPr/>
          <a:lstStyle/>
          <a:p>
            <a:endParaRPr lang="en-US"/>
          </a:p>
        </p:txBody>
      </p:sp>
      <p:sp>
        <p:nvSpPr>
          <p:cNvPr id="10957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A0B122-37C5-44F9-9C0F-1E939288B216}" type="slidenum">
              <a:rPr lang="en-US" altLang="en-US" smtClean="0"/>
              <a:pPr/>
              <a:t>39</a:t>
            </a:fld>
            <a:endParaRPr lang="en-US" altLang="en-US"/>
          </a:p>
        </p:txBody>
      </p:sp>
      <p:sp>
        <p:nvSpPr>
          <p:cNvPr id="6" name="Rounded Rectangle 5"/>
          <p:cNvSpPr/>
          <p:nvPr/>
        </p:nvSpPr>
        <p:spPr>
          <a:xfrm>
            <a:off x="2286000" y="5932488"/>
            <a:ext cx="5029200" cy="392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Project Management Body of Knowledge 5</a:t>
            </a:r>
            <a:r>
              <a:rPr lang="en-US" baseline="30000" dirty="0"/>
              <a:t>th</a:t>
            </a:r>
            <a:r>
              <a:rPr lang="en-US" dirty="0"/>
              <a:t> Edition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1AEE44-0D54-4503-A9D2-6764CF0F3472}" type="slidenum">
              <a:rPr lang="en-US" altLang="en-US" smtClean="0"/>
              <a:pPr/>
              <a:t>4</a:t>
            </a:fld>
            <a:endParaRPr lang="en-US" altLang="en-US"/>
          </a:p>
        </p:txBody>
      </p:sp>
      <p:sp>
        <p:nvSpPr>
          <p:cNvPr id="7" name="Explosion 1 6"/>
          <p:cNvSpPr/>
          <p:nvPr/>
        </p:nvSpPr>
        <p:spPr>
          <a:xfrm>
            <a:off x="2286000" y="1219200"/>
            <a:ext cx="7543800" cy="4648200"/>
          </a:xfrm>
          <a:prstGeom prst="irregularSeal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latin typeface="Algerian" panose="04020705040A02060702" pitchFamily="82" charset="0"/>
              </a:rPr>
              <a:t>Welcome to the world of counting</a:t>
            </a:r>
          </a:p>
        </p:txBody>
      </p:sp>
    </p:spTree>
    <p:extLst>
      <p:ext uri="{BB962C8B-B14F-4D97-AF65-F5344CB8AC3E}">
        <p14:creationId xmlns:p14="http://schemas.microsoft.com/office/powerpoint/2010/main" val="1377951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Types </a:t>
            </a:r>
          </a:p>
        </p:txBody>
      </p:sp>
      <p:sp>
        <p:nvSpPr>
          <p:cNvPr id="111619" name="Content Placeholder 2"/>
          <p:cNvSpPr>
            <a:spLocks noGrp="1"/>
          </p:cNvSpPr>
          <p:nvPr>
            <p:ph idx="1"/>
          </p:nvPr>
        </p:nvSpPr>
        <p:spPr/>
        <p:txBody>
          <a:bodyPr/>
          <a:lstStyle/>
          <a:p>
            <a:r>
              <a:rPr lang="en-US" altLang="en-US"/>
              <a:t>Estimation at Initiation Stage</a:t>
            </a:r>
          </a:p>
          <a:p>
            <a:pPr lvl="1"/>
            <a:r>
              <a:rPr lang="en-US" altLang="en-US"/>
              <a:t>Rough order of Magnitude (ROM) – [-25% - +75%]</a:t>
            </a:r>
          </a:p>
          <a:p>
            <a:pPr lvl="1"/>
            <a:r>
              <a:rPr lang="en-US" altLang="en-US"/>
              <a:t>Budget Estimate [-10% - 25%]</a:t>
            </a:r>
          </a:p>
          <a:p>
            <a:r>
              <a:rPr lang="en-US" altLang="en-US"/>
              <a:t>Estimation when Project Work or Solution Approach is known</a:t>
            </a:r>
          </a:p>
          <a:p>
            <a:pPr lvl="1"/>
            <a:r>
              <a:rPr lang="en-US" altLang="en-US"/>
              <a:t>Bottom up or Definitive Estimates. When WBS &amp; details are available [-5% - +10%]</a:t>
            </a:r>
          </a:p>
          <a:p>
            <a:endParaRPr lang="en-US" altLang="en-US"/>
          </a:p>
          <a:p>
            <a:endParaRPr lang="en-US" altLang="en-US"/>
          </a:p>
        </p:txBody>
      </p:sp>
      <p:sp>
        <p:nvSpPr>
          <p:cNvPr id="3" name="Content Placeholder 2"/>
          <p:cNvSpPr>
            <a:spLocks noGrp="1"/>
          </p:cNvSpPr>
          <p:nvPr>
            <p:ph sz="quarter" idx="13"/>
          </p:nvPr>
        </p:nvSpPr>
        <p:spPr/>
        <p:txBody>
          <a:bodyPr/>
          <a:lstStyle/>
          <a:p>
            <a:endParaRPr lang="en-US"/>
          </a:p>
        </p:txBody>
      </p:sp>
      <p:sp>
        <p:nvSpPr>
          <p:cNvPr id="1116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714BFB-BA46-4988-9C51-9173C6902FBF}"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Techniques</a:t>
            </a:r>
          </a:p>
        </p:txBody>
      </p:sp>
      <p:sp>
        <p:nvSpPr>
          <p:cNvPr id="24579" name="Content Placeholder 2"/>
          <p:cNvSpPr>
            <a:spLocks noGrp="1"/>
          </p:cNvSpPr>
          <p:nvPr>
            <p:ph idx="1"/>
          </p:nvPr>
        </p:nvSpPr>
        <p:spPr/>
        <p:txBody>
          <a:bodyPr>
            <a:noAutofit/>
          </a:bodyPr>
          <a:lstStyle/>
          <a:p>
            <a:pPr>
              <a:defRPr/>
            </a:pPr>
            <a:r>
              <a:rPr lang="en-IN" altLang="en-US" sz="2000" dirty="0"/>
              <a:t>Expert Based Techniques</a:t>
            </a:r>
          </a:p>
          <a:p>
            <a:pPr lvl="1">
              <a:buFont typeface="Calibri" panose="020F0502020204030204" pitchFamily="34" charset="0"/>
              <a:buChar char="×"/>
              <a:defRPr/>
            </a:pPr>
            <a:r>
              <a:rPr lang="en-US" altLang="en-US" sz="1800" dirty="0"/>
              <a:t>Analogous Estimation</a:t>
            </a:r>
          </a:p>
          <a:p>
            <a:pPr lvl="1">
              <a:buFont typeface="Calibri" panose="020F0502020204030204" pitchFamily="34" charset="0"/>
              <a:buChar char="×"/>
              <a:defRPr/>
            </a:pPr>
            <a:r>
              <a:rPr lang="en-US" altLang="en-US" sz="1800" dirty="0"/>
              <a:t>Parametric Estimation</a:t>
            </a:r>
          </a:p>
          <a:p>
            <a:pPr lvl="1">
              <a:buFont typeface="Calibri" panose="020F0502020204030204" pitchFamily="34" charset="0"/>
              <a:buChar char="×"/>
              <a:defRPr/>
            </a:pPr>
            <a:r>
              <a:rPr lang="en-US" altLang="en-US" sz="1800" dirty="0"/>
              <a:t>Bottom-up Estimation</a:t>
            </a:r>
          </a:p>
          <a:p>
            <a:pPr lvl="1">
              <a:buFont typeface="Calibri" panose="020F0502020204030204" pitchFamily="34" charset="0"/>
              <a:buChar char="×"/>
              <a:defRPr/>
            </a:pPr>
            <a:r>
              <a:rPr lang="en-US" altLang="en-US" sz="1800" dirty="0"/>
              <a:t>Three point Estimation</a:t>
            </a:r>
          </a:p>
          <a:p>
            <a:pPr lvl="1">
              <a:buFont typeface="Calibri" panose="020F0502020204030204" pitchFamily="34" charset="0"/>
              <a:buChar char="×"/>
              <a:defRPr/>
            </a:pPr>
            <a:r>
              <a:rPr lang="en-US" altLang="en-US" sz="1800" dirty="0"/>
              <a:t>Published Data Source</a:t>
            </a:r>
          </a:p>
          <a:p>
            <a:pPr lvl="1">
              <a:buFont typeface="Calibri" panose="020F0502020204030204" pitchFamily="34" charset="0"/>
              <a:buChar char="×"/>
              <a:defRPr/>
            </a:pPr>
            <a:r>
              <a:rPr lang="en-US" altLang="en-US" sz="1800" dirty="0"/>
              <a:t>Delphi Estimation</a:t>
            </a:r>
          </a:p>
          <a:p>
            <a:pPr lvl="1">
              <a:buFont typeface="Calibri" panose="020F0502020204030204" pitchFamily="34" charset="0"/>
              <a:buChar char="×"/>
              <a:defRPr/>
            </a:pPr>
            <a:r>
              <a:rPr lang="en-US" altLang="en-US" sz="1800" dirty="0"/>
              <a:t>Wideband Delphi Estimation</a:t>
            </a:r>
          </a:p>
          <a:p>
            <a:pPr lvl="1">
              <a:buFont typeface="Calibri" panose="020F0502020204030204" pitchFamily="34" charset="0"/>
              <a:buChar char="×"/>
              <a:defRPr/>
            </a:pPr>
            <a:r>
              <a:rPr lang="en-US" altLang="en-US" sz="1800" dirty="0"/>
              <a:t>Planning Poker</a:t>
            </a:r>
          </a:p>
          <a:p>
            <a:pPr>
              <a:defRPr/>
            </a:pPr>
            <a:r>
              <a:rPr lang="en-IN" altLang="en-US" sz="2000" dirty="0"/>
              <a:t>Scientific Techniques</a:t>
            </a:r>
          </a:p>
          <a:p>
            <a:pPr lvl="1">
              <a:defRPr/>
            </a:pPr>
            <a:r>
              <a:rPr lang="en-IN" altLang="en-US" sz="1800" dirty="0"/>
              <a:t>Functional Size Measurement</a:t>
            </a:r>
          </a:p>
          <a:p>
            <a:pPr lvl="2">
              <a:buFont typeface="Wingdings" panose="05000000000000000000" pitchFamily="2" charset="2"/>
              <a:buChar char="ü"/>
              <a:defRPr/>
            </a:pPr>
            <a:r>
              <a:rPr lang="en-IN" altLang="en-US" sz="1400" dirty="0"/>
              <a:t>Function Points Analysis (FP) (by IFPUG)</a:t>
            </a:r>
          </a:p>
          <a:p>
            <a:pPr lvl="2">
              <a:buFont typeface="Wingdings" panose="05000000000000000000" pitchFamily="2" charset="2"/>
              <a:buChar char="ü"/>
              <a:defRPr/>
            </a:pPr>
            <a:r>
              <a:rPr lang="en-IN" altLang="en-US" sz="1400" dirty="0"/>
              <a:t>Cosmic Function Points (</a:t>
            </a:r>
            <a:r>
              <a:rPr lang="en-IN" altLang="en-US" sz="1400" dirty="0" err="1"/>
              <a:t>cFP</a:t>
            </a:r>
            <a:r>
              <a:rPr lang="en-IN" altLang="en-US" sz="1400" dirty="0"/>
              <a:t>)  (by COSMIC) - useful for complex real-time applications.</a:t>
            </a:r>
          </a:p>
          <a:p>
            <a:pPr lvl="2">
              <a:buFont typeface="Calibri" panose="020F0502020204030204" pitchFamily="34" charset="0"/>
              <a:buChar char="×"/>
              <a:defRPr/>
            </a:pPr>
            <a:r>
              <a:rPr lang="en-IN" altLang="en-US" sz="1400" dirty="0"/>
              <a:t>Feature Points – developed by Capers Jones and is an extension of FPA to count real-time applications.</a:t>
            </a:r>
          </a:p>
          <a:p>
            <a:pPr lvl="2">
              <a:buFont typeface="Calibri" panose="020F0502020204030204" pitchFamily="34" charset="0"/>
              <a:buChar char="×"/>
              <a:defRPr/>
            </a:pPr>
            <a:r>
              <a:rPr lang="en-IN" altLang="en-US" sz="1400" dirty="0" err="1"/>
              <a:t>FiSMA</a:t>
            </a:r>
            <a:r>
              <a:rPr lang="en-IN" altLang="en-US" sz="1400" dirty="0"/>
              <a:t> – used by Finland Software Metrics Association.</a:t>
            </a:r>
          </a:p>
          <a:p>
            <a:pPr lvl="2">
              <a:buFont typeface="Calibri" panose="020F0502020204030204" pitchFamily="34" charset="0"/>
              <a:buChar char="×"/>
              <a:defRPr/>
            </a:pPr>
            <a:r>
              <a:rPr lang="en-IN" altLang="en-US" sz="1400" dirty="0"/>
              <a:t>Mark II – used in United Kingdom.</a:t>
            </a:r>
          </a:p>
          <a:p>
            <a:pPr lvl="2">
              <a:buFont typeface="Calibri" panose="020F0502020204030204" pitchFamily="34" charset="0"/>
              <a:buChar char="×"/>
              <a:defRPr/>
            </a:pPr>
            <a:r>
              <a:rPr lang="en-IN" altLang="en-US" sz="1400" dirty="0" err="1"/>
              <a:t>Nesma</a:t>
            </a:r>
            <a:r>
              <a:rPr lang="en-IN" altLang="en-US" sz="1400" dirty="0"/>
              <a:t> – used by </a:t>
            </a:r>
            <a:r>
              <a:rPr lang="en-IN" altLang="en-US" sz="1400" dirty="0" err="1"/>
              <a:t>Nederlands</a:t>
            </a:r>
            <a:r>
              <a:rPr lang="en-IN" altLang="en-US" sz="1400" dirty="0"/>
              <a:t> Software Metrics Association.</a:t>
            </a:r>
            <a:endParaRPr lang="en-IN" altLang="en-US" sz="1800" dirty="0"/>
          </a:p>
          <a:p>
            <a:pPr lvl="1">
              <a:buFont typeface="Calibri" panose="020F0502020204030204" pitchFamily="34" charset="0"/>
              <a:buChar char="×"/>
              <a:defRPr/>
            </a:pPr>
            <a:r>
              <a:rPr lang="en-IN" altLang="en-US" sz="1800" dirty="0"/>
              <a:t>Use Case Points (UCP)</a:t>
            </a:r>
          </a:p>
          <a:p>
            <a:pPr lvl="1">
              <a:buFont typeface="Calibri" panose="020F0502020204030204" pitchFamily="34" charset="0"/>
              <a:buChar char="×"/>
              <a:defRPr/>
            </a:pPr>
            <a:r>
              <a:rPr lang="en-IN" altLang="en-US" sz="1800" dirty="0"/>
              <a:t>Lines of Code (LOC)</a:t>
            </a:r>
          </a:p>
        </p:txBody>
      </p:sp>
      <p:sp>
        <p:nvSpPr>
          <p:cNvPr id="4" name="Content Placeholder 3"/>
          <p:cNvSpPr>
            <a:spLocks noGrp="1"/>
          </p:cNvSpPr>
          <p:nvPr>
            <p:ph sz="quarter" idx="13"/>
          </p:nvPr>
        </p:nvSpPr>
        <p:spPr/>
        <p:txBody>
          <a:bodyPr/>
          <a:lstStyle/>
          <a:p>
            <a:endParaRPr lang="en-US"/>
          </a:p>
        </p:txBody>
      </p:sp>
      <p:sp>
        <p:nvSpPr>
          <p:cNvPr id="1136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EBA03B-5723-4911-A685-23AA2A024E23}"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Experienced based Estimation Techniques</a:t>
            </a:r>
          </a:p>
        </p:txBody>
      </p:sp>
      <p:sp>
        <p:nvSpPr>
          <p:cNvPr id="10" name="Subtitle 9"/>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42</a:t>
            </a:fld>
            <a:endParaRPr lang="en-US"/>
          </a:p>
        </p:txBody>
      </p:sp>
    </p:spTree>
    <p:extLst>
      <p:ext uri="{BB962C8B-B14F-4D97-AF65-F5344CB8AC3E}">
        <p14:creationId xmlns:p14="http://schemas.microsoft.com/office/powerpoint/2010/main" val="2138178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Analogous Estimation</a:t>
            </a:r>
          </a:p>
        </p:txBody>
      </p:sp>
      <p:sp>
        <p:nvSpPr>
          <p:cNvPr id="115715" name="Content Placeholder 2"/>
          <p:cNvSpPr>
            <a:spLocks noGrp="1"/>
          </p:cNvSpPr>
          <p:nvPr>
            <p:ph idx="1"/>
          </p:nvPr>
        </p:nvSpPr>
        <p:spPr/>
        <p:txBody>
          <a:bodyPr/>
          <a:lstStyle/>
          <a:p>
            <a:r>
              <a:rPr lang="en-US" altLang="en-US"/>
              <a:t>Two years ago your brother got married and he spent INR 5 lacs. Now your close friend is planning to get married and he is asking how much it will take to get married if arrangement of similar type</a:t>
            </a:r>
          </a:p>
        </p:txBody>
      </p:sp>
      <p:sp>
        <p:nvSpPr>
          <p:cNvPr id="3" name="Content Placeholder 2"/>
          <p:cNvSpPr>
            <a:spLocks noGrp="1"/>
          </p:cNvSpPr>
          <p:nvPr>
            <p:ph sz="quarter" idx="13"/>
          </p:nvPr>
        </p:nvSpPr>
        <p:spPr/>
        <p:txBody>
          <a:bodyPr/>
          <a:lstStyle/>
          <a:p>
            <a:endParaRPr lang="en-US"/>
          </a:p>
        </p:txBody>
      </p:sp>
      <p:sp>
        <p:nvSpPr>
          <p:cNvPr id="11571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CE5A0C-9E0B-4C40-86D1-2177C0082CE1}"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Parametric Estimating</a:t>
            </a:r>
          </a:p>
        </p:txBody>
      </p:sp>
      <p:sp>
        <p:nvSpPr>
          <p:cNvPr id="117763" name="Content Placeholder 2"/>
          <p:cNvSpPr>
            <a:spLocks noGrp="1"/>
          </p:cNvSpPr>
          <p:nvPr>
            <p:ph idx="1"/>
          </p:nvPr>
        </p:nvSpPr>
        <p:spPr/>
        <p:txBody>
          <a:bodyPr/>
          <a:lstStyle/>
          <a:p>
            <a:r>
              <a:rPr lang="en-US" altLang="en-US"/>
              <a:t>To make 500 SF flat you need 10000 bricks. </a:t>
            </a:r>
            <a:r>
              <a:rPr lang="en-US" altLang="en-US" b="1"/>
              <a:t>How many bricks </a:t>
            </a:r>
            <a:r>
              <a:rPr lang="en-US" altLang="en-US"/>
              <a:t>required to make a bungalow of 2500 SF</a:t>
            </a:r>
          </a:p>
          <a:p>
            <a:r>
              <a:rPr lang="en-US" altLang="en-US"/>
              <a:t>To travel 30 km it takes one hour </a:t>
            </a:r>
            <a:r>
              <a:rPr lang="en-US" altLang="en-US" b="1"/>
              <a:t>how much time</a:t>
            </a:r>
            <a:r>
              <a:rPr lang="en-US" altLang="en-US"/>
              <a:t> is required to travel 250 km</a:t>
            </a:r>
          </a:p>
          <a:p>
            <a:endParaRPr lang="en-US" altLang="en-US"/>
          </a:p>
        </p:txBody>
      </p:sp>
      <p:sp>
        <p:nvSpPr>
          <p:cNvPr id="3" name="Content Placeholder 2"/>
          <p:cNvSpPr>
            <a:spLocks noGrp="1"/>
          </p:cNvSpPr>
          <p:nvPr>
            <p:ph sz="quarter" idx="13"/>
          </p:nvPr>
        </p:nvSpPr>
        <p:spPr/>
        <p:txBody>
          <a:bodyPr/>
          <a:lstStyle/>
          <a:p>
            <a:endParaRPr lang="en-US"/>
          </a:p>
        </p:txBody>
      </p:sp>
      <p:sp>
        <p:nvSpPr>
          <p:cNvPr id="1177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369F2A-61F4-4692-90E1-D4AC8AEC306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Bottom Up Estimating</a:t>
            </a:r>
          </a:p>
        </p:txBody>
      </p:sp>
      <p:sp>
        <p:nvSpPr>
          <p:cNvPr id="119811" name="Content Placeholder 3"/>
          <p:cNvSpPr>
            <a:spLocks noGrp="1"/>
          </p:cNvSpPr>
          <p:nvPr>
            <p:ph sz="quarter" idx="13"/>
          </p:nvPr>
        </p:nvSpPr>
        <p:spPr/>
        <p:txBody>
          <a:bodyPr/>
          <a:lstStyle/>
          <a:p>
            <a:endParaRPr lang="en-US" altLang="en-US"/>
          </a:p>
        </p:txBody>
      </p:sp>
      <p:sp>
        <p:nvSpPr>
          <p:cNvPr id="119812"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13DC1-B7EC-4750-895D-2F31809616EC}" type="slidenum">
              <a:rPr lang="en-US" altLang="en-US" smtClean="0"/>
              <a:pPr/>
              <a:t>45</a:t>
            </a:fld>
            <a:endParaRPr lang="en-US"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4202998"/>
              </p:ext>
            </p:extLst>
          </p:nvPr>
        </p:nvGraphicFramePr>
        <p:xfrm>
          <a:off x="685800" y="842646"/>
          <a:ext cx="10820400" cy="5574030"/>
        </p:xfrm>
        <a:graphic>
          <a:graphicData uri="http://schemas.openxmlformats.org/drawingml/2006/table">
            <a:tbl>
              <a:tblPr>
                <a:tableStyleId>{BC89EF96-8CEA-46FF-86C4-4CE0E7609802}</a:tableStyleId>
              </a:tblPr>
              <a:tblGrid>
                <a:gridCol w="2533256">
                  <a:extLst>
                    <a:ext uri="{9D8B030D-6E8A-4147-A177-3AD203B41FA5}">
                      <a16:colId xmlns:a16="http://schemas.microsoft.com/office/drawing/2014/main" val="20000"/>
                    </a:ext>
                  </a:extLst>
                </a:gridCol>
                <a:gridCol w="3676310">
                  <a:extLst>
                    <a:ext uri="{9D8B030D-6E8A-4147-A177-3AD203B41FA5}">
                      <a16:colId xmlns:a16="http://schemas.microsoft.com/office/drawing/2014/main" val="20001"/>
                    </a:ext>
                  </a:extLst>
                </a:gridCol>
                <a:gridCol w="1482882">
                  <a:extLst>
                    <a:ext uri="{9D8B030D-6E8A-4147-A177-3AD203B41FA5}">
                      <a16:colId xmlns:a16="http://schemas.microsoft.com/office/drawing/2014/main" val="20002"/>
                    </a:ext>
                  </a:extLst>
                </a:gridCol>
                <a:gridCol w="1645070">
                  <a:extLst>
                    <a:ext uri="{9D8B030D-6E8A-4147-A177-3AD203B41FA5}">
                      <a16:colId xmlns:a16="http://schemas.microsoft.com/office/drawing/2014/main" val="20003"/>
                    </a:ext>
                  </a:extLst>
                </a:gridCol>
                <a:gridCol w="1482882">
                  <a:extLst>
                    <a:ext uri="{9D8B030D-6E8A-4147-A177-3AD203B41FA5}">
                      <a16:colId xmlns:a16="http://schemas.microsoft.com/office/drawing/2014/main" val="20004"/>
                    </a:ext>
                  </a:extLst>
                </a:gridCol>
              </a:tblGrid>
              <a:tr h="243176">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Duration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Cost ('000)</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Size</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43176">
                <a:tc>
                  <a:txBody>
                    <a:bodyPr/>
                    <a:lstStyle/>
                    <a:p>
                      <a:pPr algn="l" fontAlgn="b"/>
                      <a:r>
                        <a:rPr lang="en-US" sz="1600" u="none" strike="noStrike">
                          <a:effectLst/>
                        </a:rPr>
                        <a:t>Implementation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64</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440</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210</a:t>
                      </a:r>
                      <a:endParaRPr lang="en-US" sz="16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 Operations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90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43176">
                <a:tc>
                  <a:txBody>
                    <a:bodyPr/>
                    <a:lstStyle/>
                    <a:p>
                      <a:pPr algn="l" fontAlgn="b"/>
                      <a:r>
                        <a:rPr lang="en-US" sz="1600" u="none" strike="noStrike">
                          <a:effectLst/>
                        </a:rPr>
                        <a:t>Interfaces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43176">
                <a:tc>
                  <a:txBody>
                    <a:bodyPr/>
                    <a:lstStyle/>
                    <a:p>
                      <a:pPr algn="l" fontAlgn="b"/>
                      <a:r>
                        <a:rPr lang="en-US" sz="1600" u="none" strike="noStrike">
                          <a:effectLst/>
                        </a:rPr>
                        <a:t>Reporting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43176">
                <a:tc>
                  <a:txBody>
                    <a:bodyPr/>
                    <a:lstStyle/>
                    <a:p>
                      <a:pPr algn="l" fontAlgn="b"/>
                      <a:r>
                        <a:rPr lang="en-US" sz="1600" u="none" strike="noStrike">
                          <a:effectLst/>
                        </a:rPr>
                        <a:t>Testing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243176">
                <a:tc>
                  <a:txBody>
                    <a:bodyPr/>
                    <a:lstStyle/>
                    <a:p>
                      <a:pPr algn="l" fontAlgn="b"/>
                      <a:r>
                        <a:rPr lang="en-US" sz="1600" u="none" strike="noStrike">
                          <a:effectLst/>
                        </a:rPr>
                        <a:t>Launch</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Training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Change Management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Three Point Estimation</a:t>
            </a:r>
          </a:p>
        </p:txBody>
      </p:sp>
      <p:sp>
        <p:nvSpPr>
          <p:cNvPr id="3" name="Content Placeholder 2"/>
          <p:cNvSpPr>
            <a:spLocks noGrp="1"/>
          </p:cNvSpPr>
          <p:nvPr>
            <p:ph idx="1"/>
          </p:nvPr>
        </p:nvSpPr>
        <p:spPr/>
        <p:txBody>
          <a:bodyPr/>
          <a:lstStyle/>
          <a:p>
            <a:pPr>
              <a:defRPr/>
            </a:pPr>
            <a:r>
              <a:rPr lang="en-US" dirty="0"/>
              <a:t>Optimistic</a:t>
            </a:r>
          </a:p>
          <a:p>
            <a:pPr>
              <a:defRPr/>
            </a:pPr>
            <a:r>
              <a:rPr lang="en-US" dirty="0"/>
              <a:t>Pessimistic</a:t>
            </a:r>
          </a:p>
          <a:p>
            <a:pPr>
              <a:defRPr/>
            </a:pPr>
            <a:r>
              <a:rPr lang="en-US" dirty="0"/>
              <a:t>Most likely</a:t>
            </a:r>
          </a:p>
          <a:p>
            <a:pPr marL="0" indent="0">
              <a:buNone/>
              <a:defRPr/>
            </a:pPr>
            <a:endParaRPr lang="en-US" dirty="0"/>
          </a:p>
          <a:p>
            <a:pPr marL="0" indent="0">
              <a:buNone/>
              <a:defRPr/>
            </a:pPr>
            <a:r>
              <a:rPr lang="en-US" dirty="0"/>
              <a:t>Expected Value = (O + 4xM + P) /6 </a:t>
            </a:r>
          </a:p>
          <a:p>
            <a:pPr marL="0" indent="0">
              <a:buNone/>
              <a:defRPr/>
            </a:pPr>
            <a:r>
              <a:rPr lang="en-US" dirty="0"/>
              <a:t>Standard Deviation = (P-O)/6</a:t>
            </a:r>
          </a:p>
        </p:txBody>
      </p:sp>
      <p:sp>
        <p:nvSpPr>
          <p:cNvPr id="4" name="Content Placeholder 3"/>
          <p:cNvSpPr>
            <a:spLocks noGrp="1"/>
          </p:cNvSpPr>
          <p:nvPr>
            <p:ph sz="quarter" idx="13"/>
          </p:nvPr>
        </p:nvSpPr>
        <p:spPr/>
        <p:txBody>
          <a:bodyPr/>
          <a:lstStyle/>
          <a:p>
            <a:endParaRPr lang="en-US"/>
          </a:p>
        </p:txBody>
      </p:sp>
      <p:sp>
        <p:nvSpPr>
          <p:cNvPr id="12186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84637F-B09B-462E-8A92-0C4E4E769DB9}"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Published Estimating Data</a:t>
            </a:r>
          </a:p>
        </p:txBody>
      </p:sp>
      <p:sp>
        <p:nvSpPr>
          <p:cNvPr id="3" name="Content Placeholder 2"/>
          <p:cNvSpPr>
            <a:spLocks noGrp="1"/>
          </p:cNvSpPr>
          <p:nvPr>
            <p:ph idx="1"/>
          </p:nvPr>
        </p:nvSpPr>
        <p:spPr/>
        <p:txBody>
          <a:bodyPr>
            <a:normAutofit/>
          </a:bodyPr>
          <a:lstStyle/>
          <a:p>
            <a:pPr marL="0" indent="0">
              <a:buNone/>
              <a:defRPr/>
            </a:pPr>
            <a:r>
              <a:rPr lang="en-US" dirty="0"/>
              <a:t>If you </a:t>
            </a:r>
            <a:r>
              <a:rPr lang="en-US" u="sng" dirty="0"/>
              <a:t>do not have experts and experience </a:t>
            </a:r>
            <a:r>
              <a:rPr lang="en-US" dirty="0"/>
              <a:t>around then from where you will get data to know</a:t>
            </a:r>
          </a:p>
          <a:p>
            <a:pPr>
              <a:defRPr/>
            </a:pPr>
            <a:r>
              <a:rPr lang="en-US" dirty="0"/>
              <a:t>How much food is required to feed all the poor of your state?</a:t>
            </a:r>
          </a:p>
          <a:p>
            <a:pPr>
              <a:defRPr/>
            </a:pPr>
            <a:r>
              <a:rPr lang="en-US" dirty="0"/>
              <a:t>How much paint is required to paint your complete duplex home?</a:t>
            </a:r>
          </a:p>
          <a:p>
            <a:pPr>
              <a:defRPr/>
            </a:pPr>
            <a:r>
              <a:rPr lang="en-US" dirty="0"/>
              <a:t>How much time required to get business visa of Germany?</a:t>
            </a:r>
          </a:p>
          <a:p>
            <a:pPr>
              <a:defRPr/>
            </a:pPr>
            <a:r>
              <a:rPr lang="en-US" dirty="0"/>
              <a:t>What is productivity in Core Java Technology?</a:t>
            </a:r>
          </a:p>
          <a:p>
            <a:pPr>
              <a:defRPr/>
            </a:pPr>
            <a:r>
              <a:rPr lang="en-US" dirty="0"/>
              <a:t>How much time is required to convert 500 GB flat file database into Oracle DB?</a:t>
            </a:r>
          </a:p>
        </p:txBody>
      </p:sp>
      <p:sp>
        <p:nvSpPr>
          <p:cNvPr id="4" name="Content Placeholder 3"/>
          <p:cNvSpPr>
            <a:spLocks noGrp="1"/>
          </p:cNvSpPr>
          <p:nvPr>
            <p:ph sz="quarter" idx="13"/>
          </p:nvPr>
        </p:nvSpPr>
        <p:spPr/>
        <p:txBody>
          <a:bodyPr/>
          <a:lstStyle/>
          <a:p>
            <a:endParaRPr lang="en-US"/>
          </a:p>
        </p:txBody>
      </p:sp>
      <p:sp>
        <p:nvSpPr>
          <p:cNvPr id="1239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29C0FE-B15E-40B6-A482-3F97191CA66F}"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Delphi Estimates</a:t>
            </a:r>
          </a:p>
        </p:txBody>
      </p:sp>
      <p:sp>
        <p:nvSpPr>
          <p:cNvPr id="125955" name="Content Placeholder 2"/>
          <p:cNvSpPr>
            <a:spLocks noGrp="1"/>
          </p:cNvSpPr>
          <p:nvPr>
            <p:ph idx="1"/>
          </p:nvPr>
        </p:nvSpPr>
        <p:spPr/>
        <p:txBody>
          <a:bodyPr/>
          <a:lstStyle/>
          <a:p>
            <a:r>
              <a:rPr lang="en-US" altLang="en-US"/>
              <a:t>Only experts participates in estimation processes</a:t>
            </a:r>
          </a:p>
          <a:p>
            <a:r>
              <a:rPr lang="en-US" altLang="en-US"/>
              <a:t>Estimates are anonymous</a:t>
            </a:r>
          </a:p>
          <a:p>
            <a:r>
              <a:rPr lang="en-US" altLang="en-US"/>
              <a:t>Extreme estimates are discussed</a:t>
            </a:r>
          </a:p>
        </p:txBody>
      </p:sp>
      <p:sp>
        <p:nvSpPr>
          <p:cNvPr id="3" name="Content Placeholder 2"/>
          <p:cNvSpPr>
            <a:spLocks noGrp="1"/>
          </p:cNvSpPr>
          <p:nvPr>
            <p:ph sz="quarter" idx="13"/>
          </p:nvPr>
        </p:nvSpPr>
        <p:spPr/>
        <p:txBody>
          <a:bodyPr/>
          <a:lstStyle/>
          <a:p>
            <a:endParaRPr lang="en-US"/>
          </a:p>
        </p:txBody>
      </p:sp>
      <p:sp>
        <p:nvSpPr>
          <p:cNvPr id="1259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F34FD4-F937-43DE-B7C6-82FCEE373208}"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pattFill prst="openDmnd">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of Estimation</a:t>
            </a:r>
          </a:p>
        </p:txBody>
      </p:sp>
      <p:sp>
        <p:nvSpPr>
          <p:cNvPr id="3" name="Content Placeholder 2"/>
          <p:cNvSpPr>
            <a:spLocks noGrp="1"/>
          </p:cNvSpPr>
          <p:nvPr>
            <p:ph idx="1"/>
          </p:nvPr>
        </p:nvSpPr>
        <p:spPr/>
        <p:txBody>
          <a:bodyPr>
            <a:normAutofit fontScale="85000" lnSpcReduction="20000"/>
          </a:bodyPr>
          <a:lstStyle/>
          <a:p>
            <a:pPr>
              <a:defRPr/>
            </a:pPr>
            <a:r>
              <a:rPr lang="en-US" dirty="0"/>
              <a:t>Understand project boundary</a:t>
            </a:r>
          </a:p>
          <a:p>
            <a:pPr>
              <a:defRPr/>
            </a:pPr>
            <a:r>
              <a:rPr lang="en-US" dirty="0"/>
              <a:t>Estimate size of work first</a:t>
            </a:r>
          </a:p>
          <a:p>
            <a:pPr>
              <a:defRPr/>
            </a:pPr>
            <a:r>
              <a:rPr lang="en-US" dirty="0"/>
              <a:t>Use multiple methods for estimating</a:t>
            </a:r>
          </a:p>
          <a:p>
            <a:pPr>
              <a:defRPr/>
            </a:pPr>
            <a:r>
              <a:rPr lang="en-US" dirty="0"/>
              <a:t>Estimation is not a one time process</a:t>
            </a:r>
          </a:p>
          <a:p>
            <a:pPr>
              <a:defRPr/>
            </a:pPr>
            <a:r>
              <a:rPr lang="en-US" dirty="0"/>
              <a:t>Consider productivity, availability, efficiency, calendar when determining time line</a:t>
            </a:r>
          </a:p>
          <a:p>
            <a:pPr>
              <a:defRPr/>
            </a:pPr>
            <a:r>
              <a:rPr lang="en-US" dirty="0"/>
              <a:t>Estimation of duration, timeline, cost, resource is iterative process</a:t>
            </a:r>
          </a:p>
          <a:p>
            <a:pPr>
              <a:defRPr/>
            </a:pPr>
            <a:r>
              <a:rPr lang="en-US" dirty="0"/>
              <a:t>Maintain a repository of estimates</a:t>
            </a:r>
          </a:p>
          <a:p>
            <a:pPr>
              <a:defRPr/>
            </a:pPr>
            <a:r>
              <a:rPr lang="en-US" dirty="0"/>
              <a:t>Automate as much as possible</a:t>
            </a:r>
          </a:p>
          <a:p>
            <a:pPr>
              <a:defRPr/>
            </a:pPr>
            <a:r>
              <a:rPr lang="en-US" dirty="0"/>
              <a:t>Establish metrics for your organization, department and project and keep refining benchmarks</a:t>
            </a:r>
          </a:p>
          <a:p>
            <a:pPr>
              <a:defRPr/>
            </a:pPr>
            <a:r>
              <a:rPr lang="en-US" dirty="0"/>
              <a:t>Estimation is not only science but also art because lots of imagination, creative and sometime intuitive input involved</a:t>
            </a:r>
          </a:p>
        </p:txBody>
      </p:sp>
      <p:sp>
        <p:nvSpPr>
          <p:cNvPr id="4" name="Content Placeholder 3"/>
          <p:cNvSpPr>
            <a:spLocks noGrp="1"/>
          </p:cNvSpPr>
          <p:nvPr>
            <p:ph sz="quarter" idx="13"/>
          </p:nvPr>
        </p:nvSpPr>
        <p:spPr/>
        <p:txBody>
          <a:bodyPr/>
          <a:lstStyle/>
          <a:p>
            <a:endParaRPr lang="en-US"/>
          </a:p>
        </p:txBody>
      </p:sp>
      <p:sp>
        <p:nvSpPr>
          <p:cNvPr id="1280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50772A-9744-4174-9029-2B325FA79F15}"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 Favorite Quotes</a:t>
            </a:r>
          </a:p>
        </p:txBody>
      </p:sp>
      <p:sp>
        <p:nvSpPr>
          <p:cNvPr id="10243" name="Content Placeholder 5"/>
          <p:cNvSpPr>
            <a:spLocks noGrp="1"/>
          </p:cNvSpPr>
          <p:nvPr>
            <p:ph idx="1"/>
          </p:nvPr>
        </p:nvSpPr>
        <p:spPr/>
        <p:txBody>
          <a:bodyPr>
            <a:normAutofit lnSpcReduction="10000"/>
          </a:bodyPr>
          <a:lstStyle/>
          <a:p>
            <a:r>
              <a:rPr lang="en-IN" altLang="en-US" dirty="0"/>
              <a:t>"Not everything that can be counted counts, and …… not everything that counts can be counted." - Albert Einstein</a:t>
            </a:r>
            <a:endParaRPr lang="en-US" altLang="en-US" dirty="0"/>
          </a:p>
          <a:p>
            <a:r>
              <a:rPr lang="en-IN" altLang="en-US" dirty="0"/>
              <a:t>"Work expands so as to fill the time available for its completion“ - </a:t>
            </a:r>
            <a:r>
              <a:rPr lang="en-IN" altLang="en-US" dirty="0" err="1"/>
              <a:t>Parkinsons</a:t>
            </a:r>
            <a:r>
              <a:rPr lang="en-IN" altLang="en-US" dirty="0"/>
              <a:t> Law </a:t>
            </a:r>
          </a:p>
          <a:p>
            <a:r>
              <a:rPr lang="en-US" altLang="en-US" dirty="0">
                <a:cs typeface="Arial" panose="020B0604020202020204" pitchFamily="34" charset="0"/>
              </a:rPr>
              <a:t>The same work under the same conditions will be estimated differently by ten different estimators or by one estimator at ten different times. So why to estimate!</a:t>
            </a:r>
          </a:p>
          <a:p>
            <a:r>
              <a:rPr lang="en-US" altLang="en-US" dirty="0">
                <a:cs typeface="Arial" panose="020B0604020202020204" pitchFamily="34" charset="0"/>
              </a:rPr>
              <a:t>Any project can be estimated accurately (once it's completed).</a:t>
            </a:r>
          </a:p>
          <a:p>
            <a:r>
              <a:rPr lang="en-US" dirty="0"/>
              <a:t>You say you have estimated without assumptions!</a:t>
            </a:r>
          </a:p>
          <a:p>
            <a:pPr marL="0" indent="0">
              <a:buNone/>
            </a:pPr>
            <a:r>
              <a:rPr lang="en-US" altLang="en-US" dirty="0">
                <a:cs typeface="Arial" panose="020B0604020202020204" pitchFamily="34" charset="0"/>
              </a:rPr>
              <a:t> </a:t>
            </a:r>
          </a:p>
          <a:p>
            <a:endParaRPr lang="en-US" altLang="en-US" dirty="0"/>
          </a:p>
          <a:p>
            <a:endParaRPr lang="en-US" altLang="en-US" dirty="0"/>
          </a:p>
        </p:txBody>
      </p:sp>
      <p:sp>
        <p:nvSpPr>
          <p:cNvPr id="3" name="Content Placeholder 2"/>
          <p:cNvSpPr>
            <a:spLocks noGrp="1"/>
          </p:cNvSpPr>
          <p:nvPr>
            <p:ph sz="quarter" idx="13"/>
          </p:nvPr>
        </p:nvSpPr>
        <p:spPr/>
        <p:txBody>
          <a:bodyPr/>
          <a:lstStyle/>
          <a:p>
            <a:endParaRPr lang="en-US"/>
          </a:p>
        </p:txBody>
      </p:sp>
      <p:sp>
        <p:nvSpPr>
          <p:cNvPr id="10245"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99507-4564-486C-AEE8-732FC632C877}"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5"/>
          <p:cNvSpPr>
            <a:spLocks noGrp="1"/>
          </p:cNvSpPr>
          <p:nvPr>
            <p:ph type="ctrTitle"/>
          </p:nvPr>
        </p:nvSpPr>
        <p:spPr/>
        <p:txBody>
          <a:bodyPr/>
          <a:lstStyle/>
          <a:p>
            <a:pPr>
              <a:defRPr/>
            </a:pPr>
            <a:r>
              <a:rPr altLang="en-US" dirty="0"/>
              <a:t>Function Size Measurement (FSM)</a:t>
            </a:r>
          </a:p>
        </p:txBody>
      </p:sp>
      <p:sp>
        <p:nvSpPr>
          <p:cNvPr id="130051"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300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3FCF6C-3DD7-4BE2-AF45-EE0AC98224BA}"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FSM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894" y="952162"/>
            <a:ext cx="10485306" cy="512195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51</a:t>
            </a:fld>
            <a:endParaRPr lang="en-US"/>
          </a:p>
        </p:txBody>
      </p:sp>
    </p:spTree>
    <p:extLst>
      <p:ext uri="{BB962C8B-B14F-4D97-AF65-F5344CB8AC3E}">
        <p14:creationId xmlns:p14="http://schemas.microsoft.com/office/powerpoint/2010/main" val="2272709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Functional Size Measurement Variants</a:t>
            </a:r>
          </a:p>
        </p:txBody>
      </p:sp>
      <p:sp>
        <p:nvSpPr>
          <p:cNvPr id="139267" name="Content Placeholder 2"/>
          <p:cNvSpPr>
            <a:spLocks noGrp="1"/>
          </p:cNvSpPr>
          <p:nvPr>
            <p:ph idx="1"/>
          </p:nvPr>
        </p:nvSpPr>
        <p:spPr/>
        <p:txBody>
          <a:bodyPr>
            <a:noAutofit/>
          </a:bodyPr>
          <a:lstStyle/>
          <a:p>
            <a:pPr>
              <a:buFont typeface="Wingdings" panose="05000000000000000000" pitchFamily="2" charset="2"/>
              <a:buChar char="ü"/>
              <a:defRPr/>
            </a:pPr>
            <a:r>
              <a:rPr lang="en-IN" altLang="en-US" sz="2400" dirty="0"/>
              <a:t>FPA of IFPUG based on current Counting Practice Manual (CPM) 4.3.1.</a:t>
            </a:r>
          </a:p>
          <a:p>
            <a:pPr>
              <a:buFont typeface="Wingdings" panose="05000000000000000000" pitchFamily="2" charset="2"/>
              <a:buChar char="ü"/>
              <a:defRPr/>
            </a:pPr>
            <a:r>
              <a:rPr lang="en-US" altLang="en-US" sz="2400" dirty="0">
                <a:hlinkClick r:id="rId3" tooltip="IFPUG"/>
              </a:rPr>
              <a:t>IFPUG</a:t>
            </a:r>
            <a:r>
              <a:rPr lang="en-US" altLang="en-US" sz="2400" dirty="0"/>
              <a:t>: </a:t>
            </a:r>
            <a:r>
              <a:rPr lang="en-US" altLang="en-US" sz="2400" dirty="0">
                <a:hlinkClick r:id="rId4"/>
              </a:rPr>
              <a:t>ISO/IEC 20926:2009</a:t>
            </a:r>
            <a:r>
              <a:rPr lang="en-US" altLang="en-US" sz="2400" dirty="0"/>
              <a:t> Software and systems engineering - Software measurement - IFPUG functional size measurement method.</a:t>
            </a:r>
          </a:p>
          <a:p>
            <a:pPr>
              <a:buFont typeface="Wingdings" panose="05000000000000000000" pitchFamily="2" charset="2"/>
              <a:buChar char="ü"/>
              <a:defRPr/>
            </a:pPr>
            <a:r>
              <a:rPr lang="en-US" altLang="en-US" sz="2400" dirty="0"/>
              <a:t>COSMIC-FFP of COSMIC: </a:t>
            </a:r>
            <a:r>
              <a:rPr lang="en-US" altLang="en-US" sz="2400" dirty="0">
                <a:hlinkClick r:id="rId5" tooltip="ISO/IEC 19761:2011 (page does not exist)"/>
              </a:rPr>
              <a:t>ISO/IEC 19761:2011</a:t>
            </a:r>
            <a:r>
              <a:rPr lang="en-US" altLang="en-US" sz="2400" dirty="0"/>
              <a:t> Software engineering. </a:t>
            </a:r>
          </a:p>
          <a:p>
            <a:pPr>
              <a:buFont typeface="Calibri" panose="020F0502020204030204" pitchFamily="34" charset="0"/>
              <a:buChar char="×"/>
              <a:defRPr/>
            </a:pPr>
            <a:r>
              <a:rPr lang="en-US" altLang="en-US" sz="2400" dirty="0" err="1"/>
              <a:t>FiSMA</a:t>
            </a:r>
            <a:r>
              <a:rPr lang="en-US" altLang="en-US" sz="2400" dirty="0"/>
              <a:t>: </a:t>
            </a:r>
            <a:r>
              <a:rPr lang="en-US" altLang="en-US" sz="2400" dirty="0">
                <a:hlinkClick r:id="rId6" tooltip="ISO/IEC 29881:2008 (page does not exist)"/>
              </a:rPr>
              <a:t>ISO/IEC 29881:2008</a:t>
            </a:r>
            <a:r>
              <a:rPr lang="en-US" altLang="en-US" sz="2400" dirty="0"/>
              <a:t> Information technology - Software and systems engineering - </a:t>
            </a:r>
            <a:r>
              <a:rPr lang="en-US" altLang="en-US" sz="2400" dirty="0" err="1"/>
              <a:t>FiSMA</a:t>
            </a:r>
            <a:r>
              <a:rPr lang="en-US" altLang="en-US" sz="2400" dirty="0"/>
              <a:t> 1.1 functional size measurement method. </a:t>
            </a:r>
            <a:r>
              <a:rPr lang="en-IN" altLang="en-US" sz="2400" dirty="0"/>
              <a:t>Finnish function points</a:t>
            </a:r>
            <a:endParaRPr lang="en-US" altLang="en-US" sz="2400" dirty="0"/>
          </a:p>
          <a:p>
            <a:pPr>
              <a:buFont typeface="Calibri" panose="020F0502020204030204" pitchFamily="34" charset="0"/>
              <a:buChar char="×"/>
              <a:defRPr/>
            </a:pPr>
            <a:r>
              <a:rPr lang="en-US" altLang="en-US" sz="2400" dirty="0"/>
              <a:t>Mark-II: </a:t>
            </a:r>
            <a:r>
              <a:rPr lang="en-US" altLang="en-US" sz="2400" dirty="0">
                <a:hlinkClick r:id="rId7" tooltip="ISO/IEC 20968:2002 (page does not exist)"/>
              </a:rPr>
              <a:t>ISO/IEC 20968:2002</a:t>
            </a:r>
            <a:r>
              <a:rPr lang="en-US" altLang="en-US" sz="2400" dirty="0"/>
              <a:t> Software engineering - Ml II Function Point Analysis - Counting Practices Manual</a:t>
            </a:r>
          </a:p>
          <a:p>
            <a:pPr>
              <a:buFont typeface="Calibri" panose="020F0502020204030204" pitchFamily="34" charset="0"/>
              <a:buChar char="×"/>
              <a:defRPr/>
            </a:pPr>
            <a:r>
              <a:rPr lang="en-US" altLang="en-US" sz="2400" dirty="0"/>
              <a:t>NESMA: </a:t>
            </a:r>
            <a:r>
              <a:rPr lang="en-US" altLang="en-US" sz="2400" dirty="0">
                <a:hlinkClick r:id="rId8"/>
              </a:rPr>
              <a:t>ISO/IEC 24570:2005</a:t>
            </a:r>
            <a:r>
              <a:rPr lang="en-US" altLang="en-US" sz="2400" dirty="0"/>
              <a:t> Software engineering - NESMA function size measurement method version 2.1 - Definitions and counting guidelines for the application of Function Point Analysis. </a:t>
            </a:r>
            <a:r>
              <a:rPr lang="en-IN" altLang="en-US" sz="2400" dirty="0"/>
              <a:t>Netherlands function points</a:t>
            </a:r>
          </a:p>
        </p:txBody>
      </p:sp>
      <p:sp>
        <p:nvSpPr>
          <p:cNvPr id="3" name="Content Placeholder 2"/>
          <p:cNvSpPr>
            <a:spLocks noGrp="1"/>
          </p:cNvSpPr>
          <p:nvPr>
            <p:ph sz="quarter" idx="13"/>
          </p:nvPr>
        </p:nvSpPr>
        <p:spPr/>
        <p:txBody>
          <a:bodyPr/>
          <a:lstStyle/>
          <a:p>
            <a:endParaRPr lang="en-US"/>
          </a:p>
        </p:txBody>
      </p:sp>
      <p:sp>
        <p:nvSpPr>
          <p:cNvPr id="1464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BC8CEE-80F6-4F42-A4D4-6BCF6DCA32A5}" type="slidenum">
              <a:rPr lang="en-US" altLang="en-US" smtClean="0"/>
              <a:pPr/>
              <a:t>52</a:t>
            </a:fld>
            <a:endParaRPr lang="en-US" altLang="en-US"/>
          </a:p>
        </p:txBody>
      </p:sp>
    </p:spTree>
    <p:extLst>
      <p:ext uri="{BB962C8B-B14F-4D97-AF65-F5344CB8AC3E}">
        <p14:creationId xmlns:p14="http://schemas.microsoft.com/office/powerpoint/2010/main" val="2029827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53</a:t>
            </a:fld>
            <a:endParaRPr lang="en-US"/>
          </a:p>
        </p:txBody>
      </p:sp>
      <p:pic>
        <p:nvPicPr>
          <p:cNvPr id="8"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703397"/>
            <a:ext cx="9448800" cy="5815404"/>
          </a:xfrm>
        </p:spPr>
      </p:pic>
    </p:spTree>
    <p:extLst>
      <p:ext uri="{BB962C8B-B14F-4D97-AF65-F5344CB8AC3E}">
        <p14:creationId xmlns:p14="http://schemas.microsoft.com/office/powerpoint/2010/main" val="3282922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 Definitions</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54</a:t>
            </a:fld>
            <a:endParaRPr lang="en-US"/>
          </a:p>
        </p:txBody>
      </p:sp>
      <p:sp>
        <p:nvSpPr>
          <p:cNvPr id="9" name="Content Placeholder 8"/>
          <p:cNvSpPr>
            <a:spLocks noGrp="1"/>
          </p:cNvSpPr>
          <p:nvPr>
            <p:ph idx="1"/>
          </p:nvPr>
        </p:nvSpPr>
        <p:spPr/>
        <p:txBody>
          <a:bodyPr/>
          <a:lstStyle/>
          <a:p>
            <a:r>
              <a:rPr lang="en-IN" dirty="0"/>
              <a:t>ISO/IEC/JTC1/SC7 Standard 14143-1(2004) Definitions:</a:t>
            </a:r>
          </a:p>
          <a:p>
            <a:r>
              <a:rPr lang="en-IN" b="1" dirty="0"/>
              <a:t>Functional Size</a:t>
            </a:r>
            <a:r>
              <a:rPr lang="en-IN" dirty="0"/>
              <a:t>: </a:t>
            </a:r>
            <a:r>
              <a:rPr lang="en-IN" dirty="0">
                <a:solidFill>
                  <a:srgbClr val="FF0000"/>
                </a:solidFill>
              </a:rPr>
              <a:t>A size of the software </a:t>
            </a:r>
            <a:r>
              <a:rPr lang="en-IN" dirty="0"/>
              <a:t>derived by quantifying the functional user requirements.</a:t>
            </a:r>
          </a:p>
          <a:p>
            <a:r>
              <a:rPr lang="en-IN" b="1" dirty="0"/>
              <a:t>Functional Size Measurement (FSM): </a:t>
            </a:r>
            <a:r>
              <a:rPr lang="en-IN" dirty="0"/>
              <a:t>The </a:t>
            </a:r>
            <a:r>
              <a:rPr lang="en-IN" dirty="0">
                <a:solidFill>
                  <a:srgbClr val="FF0000"/>
                </a:solidFill>
              </a:rPr>
              <a:t>process of measuring </a:t>
            </a:r>
            <a:r>
              <a:rPr lang="en-IN" dirty="0"/>
              <a:t>Functional Size.</a:t>
            </a:r>
          </a:p>
          <a:p>
            <a:r>
              <a:rPr lang="en-IN" b="1" dirty="0"/>
              <a:t>FSM Method</a:t>
            </a:r>
            <a:r>
              <a:rPr lang="en-IN" dirty="0"/>
              <a:t>: A </a:t>
            </a:r>
            <a:r>
              <a:rPr lang="en-IN" dirty="0">
                <a:solidFill>
                  <a:srgbClr val="FF0000"/>
                </a:solidFill>
              </a:rPr>
              <a:t>specific implementation of FSM defined by a set of rules</a:t>
            </a:r>
            <a:r>
              <a:rPr lang="en-IN" dirty="0"/>
              <a:t>, which conforms to the mandatory features o this part of ISO/IEC 14143</a:t>
            </a:r>
            <a:endParaRPr lang="en-US" dirty="0"/>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375701" y="4722602"/>
            <a:ext cx="1428949" cy="100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782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55</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51374"/>
            <a:ext cx="6916325" cy="5630376"/>
          </a:xfrm>
        </p:spPr>
      </p:pic>
    </p:spTree>
    <p:extLst>
      <p:ext uri="{BB962C8B-B14F-4D97-AF65-F5344CB8AC3E}">
        <p14:creationId xmlns:p14="http://schemas.microsoft.com/office/powerpoint/2010/main" val="1854626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Functional Size Measurement</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56</a:t>
            </a:fld>
            <a:endParaRPr lang="en-US"/>
          </a:p>
        </p:txBody>
      </p:sp>
      <p:sp>
        <p:nvSpPr>
          <p:cNvPr id="10" name="Content Placeholder 9"/>
          <p:cNvSpPr>
            <a:spLocks noGrp="1"/>
          </p:cNvSpPr>
          <p:nvPr>
            <p:ph idx="1"/>
          </p:nvPr>
        </p:nvSpPr>
        <p:spPr/>
        <p:txBody>
          <a:bodyPr>
            <a:normAutofit fontScale="92500" lnSpcReduction="20000"/>
          </a:bodyPr>
          <a:lstStyle/>
          <a:p>
            <a:pPr marL="0" indent="0">
              <a:buNone/>
            </a:pPr>
            <a:r>
              <a:rPr lang="en-IN" dirty="0"/>
              <a:t>Measures Functional User Requirements</a:t>
            </a:r>
          </a:p>
          <a:p>
            <a:pPr marL="0" indent="0">
              <a:buNone/>
            </a:pPr>
            <a:endParaRPr lang="en-IN" dirty="0"/>
          </a:p>
          <a:p>
            <a:pPr marL="0" indent="0">
              <a:buNone/>
            </a:pPr>
            <a:r>
              <a:rPr lang="en-IN" b="1" dirty="0"/>
              <a:t>Excludes: </a:t>
            </a:r>
          </a:p>
          <a:p>
            <a:r>
              <a:rPr lang="en-IN" dirty="0"/>
              <a:t>Physical or technical components</a:t>
            </a:r>
          </a:p>
          <a:p>
            <a:r>
              <a:rPr lang="en-IN" dirty="0"/>
              <a:t>Quality features</a:t>
            </a:r>
          </a:p>
          <a:p>
            <a:pPr marL="0" indent="0">
              <a:buNone/>
            </a:pPr>
            <a:endParaRPr lang="en-IN" dirty="0"/>
          </a:p>
          <a:p>
            <a:pPr marL="0" indent="0">
              <a:buNone/>
            </a:pPr>
            <a:r>
              <a:rPr lang="en-IN" dirty="0"/>
              <a:t>Derived in terms understood by users of the software</a:t>
            </a:r>
          </a:p>
          <a:p>
            <a:pPr marL="0" indent="0">
              <a:buNone/>
            </a:pPr>
            <a:endParaRPr lang="en-IN" dirty="0"/>
          </a:p>
          <a:p>
            <a:pPr marL="0" indent="0">
              <a:buNone/>
            </a:pPr>
            <a:r>
              <a:rPr lang="en-IN" b="1" dirty="0"/>
              <a:t>Derived without reference </a:t>
            </a:r>
            <a:r>
              <a:rPr lang="en-IN" dirty="0"/>
              <a:t>to </a:t>
            </a:r>
          </a:p>
          <a:p>
            <a:r>
              <a:rPr lang="en-IN" dirty="0"/>
              <a:t>Effort to develop or support </a:t>
            </a:r>
          </a:p>
          <a:p>
            <a:r>
              <a:rPr lang="en-IN" dirty="0"/>
              <a:t>Methods used</a:t>
            </a:r>
          </a:p>
          <a:p>
            <a:pPr marL="0" indent="0">
              <a:buNone/>
            </a:pPr>
            <a:endParaRPr lang="en-US" dirty="0"/>
          </a:p>
        </p:txBody>
      </p:sp>
    </p:spTree>
    <p:extLst>
      <p:ext uri="{BB962C8B-B14F-4D97-AF65-F5344CB8AC3E}">
        <p14:creationId xmlns:p14="http://schemas.microsoft.com/office/powerpoint/2010/main" val="1845158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Reality of Functional Sizing Methods (FSM)</a:t>
            </a:r>
          </a:p>
        </p:txBody>
      </p:sp>
      <p:sp>
        <p:nvSpPr>
          <p:cNvPr id="150531" name="Content Placeholder 7"/>
          <p:cNvSpPr>
            <a:spLocks noGrp="1"/>
          </p:cNvSpPr>
          <p:nvPr>
            <p:ph idx="1"/>
          </p:nvPr>
        </p:nvSpPr>
        <p:spPr/>
        <p:txBody>
          <a:bodyPr/>
          <a:lstStyle/>
          <a:p>
            <a:r>
              <a:rPr lang="en-IN" altLang="en-US"/>
              <a:t>For all current FSM methods two trained counters will achieve size figures of +/- 10 % if the user requirements are known and well specified.</a:t>
            </a:r>
          </a:p>
          <a:p>
            <a:r>
              <a:rPr lang="en-IN" altLang="en-US"/>
              <a:t>if ten project managers from different business areas try to estimate project effort without a systematic approach, including FSM methods, the ratio between the smallest and biggest estimate is 1 to 6, the worst as high as 1 to 12.</a:t>
            </a:r>
            <a:endParaRPr lang="en-US" altLang="en-US"/>
          </a:p>
        </p:txBody>
      </p:sp>
      <p:sp>
        <p:nvSpPr>
          <p:cNvPr id="2" name="Content Placeholder 1"/>
          <p:cNvSpPr>
            <a:spLocks noGrp="1"/>
          </p:cNvSpPr>
          <p:nvPr>
            <p:ph sz="quarter" idx="13"/>
          </p:nvPr>
        </p:nvSpPr>
        <p:spPr/>
        <p:txBody>
          <a:bodyPr/>
          <a:lstStyle/>
          <a:p>
            <a:endParaRPr lang="en-US"/>
          </a:p>
        </p:txBody>
      </p:sp>
      <p:sp>
        <p:nvSpPr>
          <p:cNvPr id="150533"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724D28-C1E3-4861-90D1-5769804D1D66}" type="slidenum">
              <a:rPr lang="en-US" altLang="en-US" smtClean="0"/>
              <a:pPr/>
              <a:t>57</a:t>
            </a:fld>
            <a:endParaRPr lang="en-US" altLang="en-US"/>
          </a:p>
        </p:txBody>
      </p:sp>
    </p:spTree>
    <p:extLst>
      <p:ext uri="{BB962C8B-B14F-4D97-AF65-F5344CB8AC3E}">
        <p14:creationId xmlns:p14="http://schemas.microsoft.com/office/powerpoint/2010/main" val="1833143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5"/>
          <p:cNvSpPr>
            <a:spLocks noGrp="1"/>
          </p:cNvSpPr>
          <p:nvPr>
            <p:ph type="ctrTitle"/>
          </p:nvPr>
        </p:nvSpPr>
        <p:spPr/>
        <p:txBody>
          <a:bodyPr/>
          <a:lstStyle/>
          <a:p>
            <a:pPr>
              <a:defRPr/>
            </a:pPr>
            <a:r>
              <a:rPr altLang="en-US" dirty="0"/>
              <a:t>Function Point Analysis (IFPUG)</a:t>
            </a:r>
          </a:p>
        </p:txBody>
      </p:sp>
      <p:sp>
        <p:nvSpPr>
          <p:cNvPr id="130051"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300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3FCF6C-3DD7-4BE2-AF45-EE0AC98224BA}" type="slidenum">
              <a:rPr lang="en-US" altLang="en-US" smtClean="0"/>
              <a:pPr/>
              <a:t>58</a:t>
            </a:fld>
            <a:endParaRPr lang="en-US" altLang="en-US"/>
          </a:p>
        </p:txBody>
      </p:sp>
    </p:spTree>
    <p:extLst>
      <p:ext uri="{BB962C8B-B14F-4D97-AF65-F5344CB8AC3E}">
        <p14:creationId xmlns:p14="http://schemas.microsoft.com/office/powerpoint/2010/main" val="780323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119" y="1295400"/>
            <a:ext cx="10492081" cy="4343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59</a:t>
            </a:fld>
            <a:endParaRPr lang="en-US"/>
          </a:p>
        </p:txBody>
      </p:sp>
    </p:spTree>
    <p:extLst>
      <p:ext uri="{BB962C8B-B14F-4D97-AF65-F5344CB8AC3E}">
        <p14:creationId xmlns:p14="http://schemas.microsoft.com/office/powerpoint/2010/main" val="2472075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836875"/>
            <a:ext cx="10058400" cy="5453683"/>
          </a:xfrm>
          <a:effectLst>
            <a:outerShdw blurRad="50800" dist="50800" dir="5400000" algn="ctr" rotWithShape="0">
              <a:srgbClr val="000000">
                <a:alpha val="2000"/>
              </a:srgbClr>
            </a:outerShdw>
          </a:effectLst>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a:t>
            </a:fld>
            <a:endParaRPr lang="en-US"/>
          </a:p>
        </p:txBody>
      </p:sp>
    </p:spTree>
    <p:extLst>
      <p:ext uri="{BB962C8B-B14F-4D97-AF65-F5344CB8AC3E}">
        <p14:creationId xmlns:p14="http://schemas.microsoft.com/office/powerpoint/2010/main" val="3858002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Point  Analysis- A Glance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509" y="762000"/>
            <a:ext cx="7720583" cy="5181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60</a:t>
            </a:fld>
            <a:endParaRPr lang="en-US"/>
          </a:p>
        </p:txBody>
      </p:sp>
    </p:spTree>
    <p:extLst>
      <p:ext uri="{BB962C8B-B14F-4D97-AF65-F5344CB8AC3E}">
        <p14:creationId xmlns:p14="http://schemas.microsoft.com/office/powerpoint/2010/main" val="2350317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Sizing is</a:t>
            </a:r>
          </a:p>
        </p:txBody>
      </p:sp>
      <p:sp>
        <p:nvSpPr>
          <p:cNvPr id="3" name="Content Placeholder 2"/>
          <p:cNvSpPr>
            <a:spLocks noGrp="1"/>
          </p:cNvSpPr>
          <p:nvPr>
            <p:ph idx="1"/>
          </p:nvPr>
        </p:nvSpPr>
        <p:spPr/>
        <p:txBody>
          <a:bodyPr>
            <a:normAutofit fontScale="92500" lnSpcReduction="10000"/>
          </a:bodyPr>
          <a:lstStyle/>
          <a:p>
            <a:pPr>
              <a:defRPr/>
            </a:pPr>
            <a:r>
              <a:rPr lang="en-IN" dirty="0"/>
              <a:t>Based on </a:t>
            </a:r>
          </a:p>
          <a:p>
            <a:pPr lvl="1">
              <a:defRPr/>
            </a:pPr>
            <a:r>
              <a:rPr lang="en-IN" dirty="0"/>
              <a:t>Functional requirements as seen by the user. User functionalities</a:t>
            </a:r>
          </a:p>
          <a:p>
            <a:pPr lvl="1">
              <a:defRPr/>
            </a:pPr>
            <a:r>
              <a:rPr lang="en-IN" dirty="0"/>
              <a:t>Screens</a:t>
            </a:r>
          </a:p>
          <a:p>
            <a:pPr lvl="1">
              <a:defRPr/>
            </a:pPr>
            <a:r>
              <a:rPr lang="en-IN" dirty="0"/>
              <a:t>Reports</a:t>
            </a:r>
          </a:p>
          <a:p>
            <a:pPr lvl="1">
              <a:defRPr/>
            </a:pPr>
            <a:r>
              <a:rPr lang="en-IN" dirty="0"/>
              <a:t>Data stores </a:t>
            </a:r>
          </a:p>
          <a:p>
            <a:pPr lvl="1">
              <a:defRPr/>
            </a:pPr>
            <a:r>
              <a:rPr lang="en-IN" dirty="0"/>
              <a:t>Interfaces. </a:t>
            </a:r>
          </a:p>
          <a:p>
            <a:pPr>
              <a:defRPr/>
            </a:pPr>
            <a:r>
              <a:rPr lang="en-IN" dirty="0"/>
              <a:t>Not based on </a:t>
            </a:r>
          </a:p>
          <a:p>
            <a:pPr lvl="1">
              <a:defRPr/>
            </a:pPr>
            <a:r>
              <a:rPr lang="en-IN" dirty="0"/>
              <a:t>Technical aspects of the development</a:t>
            </a:r>
          </a:p>
          <a:p>
            <a:pPr lvl="1">
              <a:defRPr/>
            </a:pPr>
            <a:r>
              <a:rPr lang="en-IN" dirty="0"/>
              <a:t>Number of programs</a:t>
            </a:r>
          </a:p>
          <a:p>
            <a:pPr lvl="1">
              <a:defRPr/>
            </a:pPr>
            <a:r>
              <a:rPr lang="en-IN" dirty="0"/>
              <a:t>Lines of code</a:t>
            </a:r>
          </a:p>
          <a:p>
            <a:pPr lvl="1">
              <a:defRPr/>
            </a:pPr>
            <a:r>
              <a:rPr lang="en-IN" dirty="0"/>
              <a:t>Physical architecture etc.</a:t>
            </a:r>
            <a:endParaRPr lang="en-US" dirty="0"/>
          </a:p>
        </p:txBody>
      </p:sp>
      <p:sp>
        <p:nvSpPr>
          <p:cNvPr id="4" name="Content Placeholder 3"/>
          <p:cNvSpPr>
            <a:spLocks noGrp="1"/>
          </p:cNvSpPr>
          <p:nvPr>
            <p:ph sz="quarter" idx="13"/>
          </p:nvPr>
        </p:nvSpPr>
        <p:spPr/>
        <p:txBody>
          <a:bodyPr/>
          <a:lstStyle/>
          <a:p>
            <a:endParaRPr lang="en-US"/>
          </a:p>
        </p:txBody>
      </p:sp>
      <p:sp>
        <p:nvSpPr>
          <p:cNvPr id="13414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2ED2B4-158C-40AC-A3E5-2D2981AC81CD}" type="slidenum">
              <a:rPr lang="en-US" altLang="en-US" smtClean="0"/>
              <a:pPr/>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is</a:t>
            </a:r>
          </a:p>
        </p:txBody>
      </p:sp>
      <p:sp>
        <p:nvSpPr>
          <p:cNvPr id="136195" name="Content Placeholder 2"/>
          <p:cNvSpPr>
            <a:spLocks noGrp="1"/>
          </p:cNvSpPr>
          <p:nvPr>
            <p:ph idx="1"/>
          </p:nvPr>
        </p:nvSpPr>
        <p:spPr/>
        <p:txBody>
          <a:bodyPr/>
          <a:lstStyle/>
          <a:p>
            <a:r>
              <a:rPr lang="en-US" altLang="en-US"/>
              <a:t>FP is Repeatable and Reproducable</a:t>
            </a:r>
          </a:p>
          <a:p>
            <a:r>
              <a:rPr lang="en-US" altLang="en-US"/>
              <a:t>Provides functional and non-functional insights</a:t>
            </a:r>
          </a:p>
          <a:p>
            <a:r>
              <a:rPr lang="en-US" altLang="en-US"/>
              <a:t>Can be used in early development stages</a:t>
            </a:r>
          </a:p>
          <a:p>
            <a:r>
              <a:rPr lang="en-US" altLang="en-US"/>
              <a:t>Independent of implementation technology</a:t>
            </a:r>
          </a:p>
          <a:p>
            <a:r>
              <a:rPr lang="en-US" altLang="en-US"/>
              <a:t>Based on well defined rules so no technical skills required to count. Thus auditable.</a:t>
            </a:r>
          </a:p>
        </p:txBody>
      </p:sp>
      <p:sp>
        <p:nvSpPr>
          <p:cNvPr id="3" name="Content Placeholder 2"/>
          <p:cNvSpPr>
            <a:spLocks noGrp="1"/>
          </p:cNvSpPr>
          <p:nvPr>
            <p:ph sz="quarter" idx="13"/>
          </p:nvPr>
        </p:nvSpPr>
        <p:spPr/>
        <p:txBody>
          <a:bodyPr/>
          <a:lstStyle/>
          <a:p>
            <a:endParaRPr lang="en-US"/>
          </a:p>
        </p:txBody>
      </p:sp>
      <p:sp>
        <p:nvSpPr>
          <p:cNvPr id="13619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4ED5BC-C921-4E5C-B5B3-F749EF503593}"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Constraints of LOC</a:t>
            </a:r>
          </a:p>
        </p:txBody>
      </p:sp>
      <p:sp>
        <p:nvSpPr>
          <p:cNvPr id="148483" name="Content Placeholder 2"/>
          <p:cNvSpPr>
            <a:spLocks noGrp="1"/>
          </p:cNvSpPr>
          <p:nvPr>
            <p:ph idx="1"/>
          </p:nvPr>
        </p:nvSpPr>
        <p:spPr/>
        <p:txBody>
          <a:bodyPr/>
          <a:lstStyle/>
          <a:p>
            <a:r>
              <a:rPr lang="en-US" altLang="en-US"/>
              <a:t>LOC is issue when more than one languages are being used</a:t>
            </a:r>
          </a:p>
          <a:p>
            <a:r>
              <a:rPr lang="en-US" altLang="en-US"/>
              <a:t>Work of architects, designers, database administrators, </a:t>
            </a:r>
            <a:r>
              <a:rPr lang="en-IN" altLang="en-US"/>
              <a:t>quality assurance, technical writers, project managers, and many </a:t>
            </a:r>
            <a:r>
              <a:rPr lang="en-US" altLang="en-US"/>
              <a:t>other occupations cannot be counted in LOC</a:t>
            </a:r>
          </a:p>
        </p:txBody>
      </p:sp>
      <p:sp>
        <p:nvSpPr>
          <p:cNvPr id="3" name="Content Placeholder 2"/>
          <p:cNvSpPr>
            <a:spLocks noGrp="1"/>
          </p:cNvSpPr>
          <p:nvPr>
            <p:ph sz="quarter" idx="13"/>
          </p:nvPr>
        </p:nvSpPr>
        <p:spPr/>
        <p:txBody>
          <a:bodyPr/>
          <a:lstStyle/>
          <a:p>
            <a:endParaRPr lang="en-US"/>
          </a:p>
        </p:txBody>
      </p:sp>
      <p:sp>
        <p:nvSpPr>
          <p:cNvPr id="1484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AE9E5F-609E-493E-9554-A88E614A2F79}"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a:t>FPA : Key Terms used</a:t>
            </a:r>
            <a:endParaRPr/>
          </a:p>
        </p:txBody>
      </p:sp>
      <p:sp>
        <p:nvSpPr>
          <p:cNvPr id="3" name="Content Placeholder 2"/>
          <p:cNvSpPr>
            <a:spLocks noGrp="1"/>
          </p:cNvSpPr>
          <p:nvPr>
            <p:ph idx="1"/>
          </p:nvPr>
        </p:nvSpPr>
        <p:spPr/>
        <p:txBody>
          <a:bodyPr>
            <a:normAutofit fontScale="85000" lnSpcReduction="20000"/>
          </a:bodyPr>
          <a:lstStyle/>
          <a:p>
            <a:pPr>
              <a:lnSpc>
                <a:spcPct val="80000"/>
              </a:lnSpc>
              <a:defRPr/>
            </a:pPr>
            <a:r>
              <a:rPr lang="en-US" altLang="en-US" dirty="0"/>
              <a:t>Project Boundary</a:t>
            </a:r>
          </a:p>
          <a:p>
            <a:pPr>
              <a:lnSpc>
                <a:spcPct val="80000"/>
              </a:lnSpc>
              <a:defRPr/>
            </a:pPr>
            <a:r>
              <a:rPr lang="en-US" altLang="en-US" dirty="0"/>
              <a:t>DET: Data Element Type</a:t>
            </a:r>
          </a:p>
          <a:p>
            <a:pPr>
              <a:lnSpc>
                <a:spcPct val="80000"/>
              </a:lnSpc>
              <a:defRPr/>
            </a:pPr>
            <a:r>
              <a:rPr lang="en-US" altLang="en-US" dirty="0"/>
              <a:t>RET: Record Element Type</a:t>
            </a:r>
          </a:p>
          <a:p>
            <a:pPr>
              <a:lnSpc>
                <a:spcPct val="80000"/>
              </a:lnSpc>
              <a:defRPr/>
            </a:pPr>
            <a:r>
              <a:rPr lang="en-US" altLang="en-US" dirty="0"/>
              <a:t>FTR: File Type Reference</a:t>
            </a:r>
          </a:p>
          <a:p>
            <a:pPr>
              <a:lnSpc>
                <a:spcPct val="80000"/>
              </a:lnSpc>
              <a:defRPr/>
            </a:pPr>
            <a:r>
              <a:rPr lang="en-US" altLang="en-US" dirty="0"/>
              <a:t>Transactional Function Types</a:t>
            </a:r>
          </a:p>
          <a:p>
            <a:pPr lvl="1">
              <a:lnSpc>
                <a:spcPct val="80000"/>
              </a:lnSpc>
              <a:defRPr/>
            </a:pPr>
            <a:r>
              <a:rPr lang="en-US" altLang="en-US" dirty="0"/>
              <a:t>Internal Logical File (ILF)</a:t>
            </a:r>
          </a:p>
          <a:p>
            <a:pPr lvl="1">
              <a:lnSpc>
                <a:spcPct val="80000"/>
              </a:lnSpc>
              <a:defRPr/>
            </a:pPr>
            <a:r>
              <a:rPr lang="en-US" altLang="en-US" dirty="0"/>
              <a:t>External Interface File (EIF)</a:t>
            </a:r>
          </a:p>
          <a:p>
            <a:pPr>
              <a:lnSpc>
                <a:spcPct val="80000"/>
              </a:lnSpc>
              <a:defRPr/>
            </a:pPr>
            <a:r>
              <a:rPr lang="en-US" altLang="en-US" dirty="0"/>
              <a:t>Data Function Types</a:t>
            </a:r>
          </a:p>
          <a:p>
            <a:pPr lvl="1">
              <a:lnSpc>
                <a:spcPct val="80000"/>
              </a:lnSpc>
              <a:defRPr/>
            </a:pPr>
            <a:r>
              <a:rPr lang="en-US" altLang="en-US" dirty="0"/>
              <a:t>External Input (EI)</a:t>
            </a:r>
          </a:p>
          <a:p>
            <a:pPr lvl="1">
              <a:lnSpc>
                <a:spcPct val="80000"/>
              </a:lnSpc>
              <a:defRPr/>
            </a:pPr>
            <a:r>
              <a:rPr lang="en-US" altLang="en-US" dirty="0"/>
              <a:t>External Output (EO)</a:t>
            </a:r>
          </a:p>
          <a:p>
            <a:pPr lvl="1">
              <a:lnSpc>
                <a:spcPct val="80000"/>
              </a:lnSpc>
              <a:defRPr/>
            </a:pPr>
            <a:r>
              <a:rPr lang="en-US" altLang="en-US" dirty="0"/>
              <a:t>External Query (EQ)</a:t>
            </a:r>
          </a:p>
          <a:p>
            <a:pPr>
              <a:lnSpc>
                <a:spcPct val="80000"/>
              </a:lnSpc>
              <a:defRPr/>
            </a:pPr>
            <a:r>
              <a:rPr lang="en-US" altLang="en-US" dirty="0"/>
              <a:t>UFPC</a:t>
            </a:r>
          </a:p>
          <a:p>
            <a:pPr>
              <a:lnSpc>
                <a:spcPct val="80000"/>
              </a:lnSpc>
              <a:defRPr/>
            </a:pPr>
            <a:r>
              <a:rPr lang="en-US" altLang="en-US" dirty="0"/>
              <a:t>AFPC</a:t>
            </a:r>
          </a:p>
          <a:p>
            <a:pPr>
              <a:lnSpc>
                <a:spcPct val="80000"/>
              </a:lnSpc>
              <a:defRPr/>
            </a:pPr>
            <a:r>
              <a:rPr lang="en-US" altLang="en-US" dirty="0"/>
              <a:t>VAF</a:t>
            </a:r>
          </a:p>
          <a:p>
            <a:pPr>
              <a:lnSpc>
                <a:spcPct val="80000"/>
              </a:lnSpc>
              <a:defRPr/>
            </a:pPr>
            <a:r>
              <a:rPr lang="en-US" altLang="en-US" dirty="0"/>
              <a:t>Degree of Influence</a:t>
            </a:r>
            <a:endParaRPr lang="en-US" dirty="0"/>
          </a:p>
        </p:txBody>
      </p:sp>
      <p:sp>
        <p:nvSpPr>
          <p:cNvPr id="4" name="Content Placeholder 3"/>
          <p:cNvSpPr>
            <a:spLocks noGrp="1"/>
          </p:cNvSpPr>
          <p:nvPr>
            <p:ph sz="quarter" idx="13"/>
          </p:nvPr>
        </p:nvSpPr>
        <p:spPr/>
        <p:txBody>
          <a:bodyPr/>
          <a:lstStyle/>
          <a:p>
            <a:endParaRPr lang="en-US"/>
          </a:p>
        </p:txBody>
      </p:sp>
      <p:sp>
        <p:nvSpPr>
          <p:cNvPr id="1525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0FB0E7-4337-4155-8950-61A39E5763C8}"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t>Project Boundary</a:t>
            </a:r>
          </a:p>
        </p:txBody>
      </p:sp>
      <p:sp>
        <p:nvSpPr>
          <p:cNvPr id="154628"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FF9158-8D8E-4953-94B3-201844648F8E}" type="slidenum">
              <a:rPr lang="en-US" altLang="en-US" smtClean="0"/>
              <a:pPr/>
              <a:t>65</a:t>
            </a:fld>
            <a:endParaRPr lang="en-US" altLang="en-US"/>
          </a:p>
        </p:txBody>
      </p:sp>
      <p:sp>
        <p:nvSpPr>
          <p:cNvPr id="4" name="Content Placeholder 3"/>
          <p:cNvSpPr>
            <a:spLocks noGrp="1"/>
          </p:cNvSpPr>
          <p:nvPr>
            <p:ph sz="quarter" idx="13"/>
          </p:nvPr>
        </p:nvSpPr>
        <p:spPr/>
        <p:txBody>
          <a:bodyPr/>
          <a:lstStyle/>
          <a:p>
            <a:endParaRPr lang="en-US"/>
          </a:p>
        </p:txBody>
      </p:sp>
      <p:pic>
        <p:nvPicPr>
          <p:cNvPr id="154629" name="Picture 2" descr="Function Point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8051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2805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to calculate?</a:t>
            </a:r>
          </a:p>
        </p:txBody>
      </p:sp>
      <p:pic>
        <p:nvPicPr>
          <p:cNvPr id="16281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22657" y="1447800"/>
            <a:ext cx="10313518" cy="2895600"/>
          </a:xfrm>
        </p:spPr>
      </p:pic>
      <p:sp>
        <p:nvSpPr>
          <p:cNvPr id="162820" name="Content Placeholder 7"/>
          <p:cNvSpPr>
            <a:spLocks noGrp="1"/>
          </p:cNvSpPr>
          <p:nvPr>
            <p:ph sz="quarter" idx="13"/>
          </p:nvPr>
        </p:nvSpPr>
        <p:spPr/>
        <p:txBody>
          <a:bodyPr/>
          <a:lstStyle/>
          <a:p>
            <a:endParaRPr lang="en-US" altLang="en-US"/>
          </a:p>
        </p:txBody>
      </p:sp>
      <p:sp>
        <p:nvSpPr>
          <p:cNvPr id="1628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0B322-A161-436C-9CEE-437A5DA0EE31}" type="slidenum">
              <a:rPr lang="en-US" altLang="en-US" smtClean="0"/>
              <a:pPr/>
              <a:t>66</a:t>
            </a:fld>
            <a:endParaRPr lang="en-US" altLang="en-US"/>
          </a:p>
        </p:txBody>
      </p:sp>
    </p:spTree>
    <p:extLst>
      <p:ext uri="{BB962C8B-B14F-4D97-AF65-F5344CB8AC3E}">
        <p14:creationId xmlns:p14="http://schemas.microsoft.com/office/powerpoint/2010/main" val="3076707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ILF Definition</a:t>
            </a:r>
            <a:endParaRPr dirty="0"/>
          </a:p>
        </p:txBody>
      </p:sp>
      <p:sp>
        <p:nvSpPr>
          <p:cNvPr id="1669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a:t>	An Internal Logical File (ILF) is a user identifiable group of logically related data or control information maintained within the boundary of the application</a:t>
            </a:r>
          </a:p>
        </p:txBody>
      </p:sp>
      <p:sp>
        <p:nvSpPr>
          <p:cNvPr id="3" name="Content Placeholder 2"/>
          <p:cNvSpPr>
            <a:spLocks noGrp="1"/>
          </p:cNvSpPr>
          <p:nvPr>
            <p:ph sz="quarter" idx="13"/>
          </p:nvPr>
        </p:nvSpPr>
        <p:spPr/>
        <p:txBody>
          <a:bodyPr/>
          <a:lstStyle/>
          <a:p>
            <a:endParaRPr lang="en-US"/>
          </a:p>
        </p:txBody>
      </p:sp>
      <p:sp>
        <p:nvSpPr>
          <p:cNvPr id="1669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1DAD3-EE73-40B9-93F7-2210FD904A46}" type="datetime1">
              <a:rPr lang="en-US" altLang="en-US"/>
              <a:pPr/>
              <a:t>04-Apr-16</a:t>
            </a:fld>
            <a:endParaRPr lang="en-US" altLang="en-US"/>
          </a:p>
        </p:txBody>
      </p:sp>
      <p:sp>
        <p:nvSpPr>
          <p:cNvPr id="16691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29799464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Data Element Types</a:t>
            </a:r>
            <a:endParaRPr/>
          </a:p>
        </p:txBody>
      </p:sp>
      <p:sp>
        <p:nvSpPr>
          <p:cNvPr id="17715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pPr>
            <a:r>
              <a:rPr lang="en-US" altLang="en-US">
                <a:latin typeface="Helv"/>
              </a:rPr>
              <a:t>	A </a:t>
            </a:r>
            <a:r>
              <a:rPr lang="en-US" altLang="en-US" i="1">
                <a:latin typeface="Helv"/>
              </a:rPr>
              <a:t>data element type</a:t>
            </a:r>
            <a:r>
              <a:rPr lang="en-US" altLang="en-US">
                <a:latin typeface="Helv"/>
              </a:rPr>
              <a:t> (DET) is a unique user recognizable, non-recursive field on the ILF or EIF.</a:t>
            </a:r>
          </a:p>
        </p:txBody>
      </p:sp>
      <p:sp>
        <p:nvSpPr>
          <p:cNvPr id="3" name="Content Placeholder 2"/>
          <p:cNvSpPr>
            <a:spLocks noGrp="1"/>
          </p:cNvSpPr>
          <p:nvPr>
            <p:ph sz="quarter" idx="13"/>
          </p:nvPr>
        </p:nvSpPr>
        <p:spPr/>
        <p:txBody>
          <a:bodyPr/>
          <a:lstStyle/>
          <a:p>
            <a:endParaRPr lang="en-US"/>
          </a:p>
        </p:txBody>
      </p:sp>
    </p:spTree>
    <p:extLst>
      <p:ext uri="{BB962C8B-B14F-4D97-AF65-F5344CB8AC3E}">
        <p14:creationId xmlns:p14="http://schemas.microsoft.com/office/powerpoint/2010/main" val="21564156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a:t>
            </a:r>
            <a:endParaRPr/>
          </a:p>
        </p:txBody>
      </p:sp>
      <p:sp>
        <p:nvSpPr>
          <p:cNvPr id="18125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500"/>
              <a:t>A </a:t>
            </a:r>
            <a:r>
              <a:rPr lang="en-US" altLang="en-US" sz="2500" i="1"/>
              <a:t>record element type</a:t>
            </a:r>
            <a:r>
              <a:rPr lang="en-US" altLang="en-US" sz="2500"/>
              <a:t> (RET) is a user recognizable subgroup of data elements within an ILF or EIF.  </a:t>
            </a:r>
          </a:p>
          <a:p>
            <a:pPr lvl="1">
              <a:lnSpc>
                <a:spcPct val="90000"/>
              </a:lnSpc>
            </a:pPr>
            <a:r>
              <a:rPr lang="en-US" altLang="en-US"/>
              <a:t>	Optional</a:t>
            </a:r>
          </a:p>
          <a:p>
            <a:pPr lvl="1">
              <a:lnSpc>
                <a:spcPct val="90000"/>
              </a:lnSpc>
            </a:pPr>
            <a:r>
              <a:rPr lang="en-US" altLang="en-US"/>
              <a:t>	Mandatory</a:t>
            </a:r>
          </a:p>
          <a:p>
            <a:pPr>
              <a:lnSpc>
                <a:spcPct val="90000"/>
              </a:lnSpc>
              <a:spcAft>
                <a:spcPct val="24000"/>
              </a:spcAft>
            </a:pPr>
            <a:r>
              <a:rPr lang="en-US" altLang="en-US" sz="2500" b="1" i="1"/>
              <a:t>Optional</a:t>
            </a:r>
            <a:r>
              <a:rPr lang="en-US" altLang="en-US" sz="2500" b="1"/>
              <a:t> </a:t>
            </a:r>
            <a:r>
              <a:rPr lang="en-US" altLang="en-US" sz="2500" b="1" i="1"/>
              <a:t>subgroups</a:t>
            </a:r>
            <a:r>
              <a:rPr lang="en-US" altLang="en-US" sz="2500"/>
              <a:t> are those that the user has the option of using one or none of the subgroups during an elementary process that adds or creates an instance of the data.  </a:t>
            </a:r>
            <a:endParaRPr lang="en-US" altLang="en-US" sz="2500" i="1"/>
          </a:p>
          <a:p>
            <a:pPr>
              <a:lnSpc>
                <a:spcPct val="90000"/>
              </a:lnSpc>
              <a:spcAft>
                <a:spcPct val="48000"/>
              </a:spcAft>
            </a:pPr>
            <a:r>
              <a:rPr lang="en-US" altLang="en-US" sz="2500" b="1" i="1"/>
              <a:t>Mandatory subgroups</a:t>
            </a:r>
            <a:r>
              <a:rPr lang="en-US" altLang="en-US" sz="2500"/>
              <a:t> are those of which the user must use at least one of the subgroups.  </a:t>
            </a:r>
          </a:p>
        </p:txBody>
      </p:sp>
      <p:sp>
        <p:nvSpPr>
          <p:cNvPr id="3" name="Content Placeholder 2"/>
          <p:cNvSpPr>
            <a:spLocks noGrp="1"/>
          </p:cNvSpPr>
          <p:nvPr>
            <p:ph sz="quarter" idx="13"/>
          </p:nvPr>
        </p:nvSpPr>
        <p:spPr/>
        <p:txBody>
          <a:bodyPr/>
          <a:lstStyle/>
          <a:p>
            <a:endParaRPr lang="en-US"/>
          </a:p>
        </p:txBody>
      </p:sp>
      <p:sp>
        <p:nvSpPr>
          <p:cNvPr id="18125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A422DA-0FF0-429E-B6F8-709B728AA4D2}" type="datetime1">
              <a:rPr lang="en-US" altLang="en-US"/>
              <a:pPr/>
              <a:t>04-Apr-16</a:t>
            </a:fld>
            <a:endParaRPr lang="en-US" altLang="en-US"/>
          </a:p>
        </p:txBody>
      </p:sp>
      <p:sp>
        <p:nvSpPr>
          <p:cNvPr id="18125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extLst>
      <p:ext uri="{BB962C8B-B14F-4D97-AF65-F5344CB8AC3E}">
        <p14:creationId xmlns:p14="http://schemas.microsoft.com/office/powerpoint/2010/main" val="50877669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11269"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FDEC16-CBE7-4882-9A7A-E595209325F5}" type="slidenum">
              <a:rPr lang="en-US" altLang="en-US" smtClean="0"/>
              <a:pPr/>
              <a:t>7</a:t>
            </a:fld>
            <a:endParaRPr lang="en-US" altLang="en-US"/>
          </a:p>
        </p:txBody>
      </p:sp>
      <p:sp>
        <p:nvSpPr>
          <p:cNvPr id="6" name="Content Placeholder 5"/>
          <p:cNvSpPr>
            <a:spLocks noGrp="1"/>
          </p:cNvSpPr>
          <p:nvPr>
            <p:ph sz="quarter" idx="13"/>
          </p:nvPr>
        </p:nvSpPr>
        <p:spPr/>
        <p:txBody>
          <a:bodyPr/>
          <a:lstStyle/>
          <a:p>
            <a:endParaRPr lang="en-US"/>
          </a:p>
        </p:txBody>
      </p:sp>
      <p:pic>
        <p:nvPicPr>
          <p:cNvPr id="11270" name="Picture 7" descr="streetlight effect 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29" y="1066800"/>
            <a:ext cx="866554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 Example</a:t>
            </a:r>
            <a:endParaRPr/>
          </a:p>
        </p:txBody>
      </p:sp>
      <p:sp>
        <p:nvSpPr>
          <p:cNvPr id="6" name="Content Placeholder 5"/>
          <p:cNvSpPr>
            <a:spLocks noGrp="1"/>
          </p:cNvSpPr>
          <p:nvPr>
            <p:ph idx="1"/>
          </p:nvPr>
        </p:nvSpPr>
        <p:spPr/>
        <p:txBody>
          <a:bodyPr>
            <a:normAutofit fontScale="92500" lnSpcReduction="10000"/>
          </a:bodyPr>
          <a:lstStyle/>
          <a:p>
            <a:pPr>
              <a:spcBef>
                <a:spcPct val="50000"/>
              </a:spcBef>
              <a:defRPr/>
            </a:pPr>
            <a:r>
              <a:rPr lang="en-US" altLang="en-US" dirty="0">
                <a:latin typeface="TimesNewRoman" charset="0"/>
              </a:rPr>
              <a:t>In a Human Resources Application, information for an employee is added by entering some general information. In addition to the general information, the employee is a salaried or hourly employee (The user has determined that an employee must be either salaried or hourly). Either type can have information about dependents. For this example, there are three subgroups or RETs as shown below:</a:t>
            </a:r>
          </a:p>
          <a:p>
            <a:pPr>
              <a:spcBef>
                <a:spcPct val="50000"/>
              </a:spcBef>
              <a:defRPr/>
            </a:pPr>
            <a:r>
              <a:rPr lang="en-US" altLang="en-US" dirty="0">
                <a:latin typeface="TimesNewRoman" charset="0"/>
              </a:rPr>
              <a:t>Salaried employee (mandatory); includes general information</a:t>
            </a:r>
          </a:p>
          <a:p>
            <a:pPr>
              <a:spcBef>
                <a:spcPct val="50000"/>
              </a:spcBef>
              <a:defRPr/>
            </a:pPr>
            <a:r>
              <a:rPr lang="en-US" altLang="en-US" dirty="0">
                <a:latin typeface="TimesNewRoman" charset="0"/>
              </a:rPr>
              <a:t>Hourly employee (mandatory); includes general information</a:t>
            </a:r>
          </a:p>
          <a:p>
            <a:pPr>
              <a:spcBef>
                <a:spcPct val="50000"/>
              </a:spcBef>
              <a:defRPr/>
            </a:pPr>
            <a:r>
              <a:rPr lang="en-US" altLang="en-US" dirty="0">
                <a:latin typeface="TimesNewRoman" charset="0"/>
              </a:rPr>
              <a:t>Dependent (optional)</a:t>
            </a:r>
          </a:p>
          <a:p>
            <a:pPr>
              <a:defRPr/>
            </a:pPr>
            <a:endParaRPr lang="en-US" dirty="0"/>
          </a:p>
        </p:txBody>
      </p:sp>
      <p:sp>
        <p:nvSpPr>
          <p:cNvPr id="2" name="Content Placeholder 1"/>
          <p:cNvSpPr>
            <a:spLocks noGrp="1"/>
          </p:cNvSpPr>
          <p:nvPr>
            <p:ph sz="quarter" idx="13"/>
          </p:nvPr>
        </p:nvSpPr>
        <p:spPr/>
        <p:txBody>
          <a:bodyPr/>
          <a:lstStyle/>
          <a:p>
            <a:endParaRPr lang="en-US"/>
          </a:p>
        </p:txBody>
      </p:sp>
      <p:sp>
        <p:nvSpPr>
          <p:cNvPr id="1833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06F7F-87FB-4C37-9CC3-8CE4FCBBE1B7}" type="datetime1">
              <a:rPr lang="en-US" altLang="en-US"/>
              <a:pPr/>
              <a:t>04-Apr-16</a:t>
            </a:fld>
            <a:endParaRPr lang="en-US" altLang="en-US"/>
          </a:p>
        </p:txBody>
      </p:sp>
      <p:sp>
        <p:nvSpPr>
          <p:cNvPr id="36867" name="Rectangle 3"/>
          <p:cNvSpPr>
            <a:spLocks noChangeArrowheads="1"/>
          </p:cNvSpPr>
          <p:nvPr/>
        </p:nvSpPr>
        <p:spPr bwMode="auto">
          <a:xfrm>
            <a:off x="2057400" y="76200"/>
            <a:ext cx="8001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3600" b="1" dirty="0">
              <a:solidFill>
                <a:srgbClr val="0066CC"/>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20394069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Example: RET</a:t>
            </a:r>
            <a:endParaRPr/>
          </a:p>
        </p:txBody>
      </p:sp>
      <p:sp>
        <p:nvSpPr>
          <p:cNvPr id="178179" name="Content Placeholder 2"/>
          <p:cNvSpPr>
            <a:spLocks noGrp="1"/>
          </p:cNvSpPr>
          <p:nvPr>
            <p:ph idx="1"/>
          </p:nvPr>
        </p:nvSpPr>
        <p:spPr>
          <a:xfrm>
            <a:off x="508000" y="762001"/>
            <a:ext cx="7370764" cy="5181599"/>
          </a:xfrm>
        </p:spPr>
        <p:txBody>
          <a:bodyPr>
            <a:normAutofit fontScale="55000" lnSpcReduction="20000"/>
          </a:bodyPr>
          <a:lstStyle/>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Some A are B – The first diagram represents two separate logical groups of data A and B (with key information between). This represents two internal logical files one RET each</a:t>
            </a:r>
          </a:p>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All B are A – The second diagram represents one logical group of data A with two record types. B is a complete subset of A</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Example – A singer gives voice to 50 different poems and creates a music album. Now if you have maintain records of CD and music in some system then you need one RET to manage Singer and his album. Second RET to manage music and related information.</a:t>
            </a:r>
          </a:p>
          <a:p>
            <a:pPr marL="0" indent="0">
              <a:lnSpc>
                <a:spcPct val="120000"/>
              </a:lnSpc>
              <a:buClr>
                <a:srgbClr val="FF0000"/>
              </a:buClr>
              <a:buNone/>
              <a:defRPr/>
            </a:pPr>
            <a:endParaRPr lang="en-US" altLang="en-US" b="1" i="1" dirty="0">
              <a:solidFill>
                <a:srgbClr val="684522"/>
              </a:solidFill>
              <a:latin typeface="Arial" panose="020B0604020202020204" pitchFamily="34" charset="0"/>
              <a:cs typeface="Arial" panose="020B0604020202020204" pitchFamily="34" charset="0"/>
            </a:endParaRP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Singer RET will have information (Singer, Producer, Label, Genre, Date)</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Music RET will have information (Song Name, Length, Author)</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1873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A86023-F0A8-4B31-9B7F-E23C87FE1915}" type="datetime1">
              <a:rPr lang="en-US" altLang="en-US"/>
              <a:pPr/>
              <a:t>04-Apr-16</a:t>
            </a:fld>
            <a:endParaRPr lang="en-US" altLang="en-US"/>
          </a:p>
        </p:txBody>
      </p:sp>
      <p:sp>
        <p:nvSpPr>
          <p:cNvPr id="1873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38914" name="Rectangle 2"/>
          <p:cNvSpPr>
            <a:spLocks noChangeArrowheads="1"/>
          </p:cNvSpPr>
          <p:nvPr/>
        </p:nvSpPr>
        <p:spPr bwMode="auto">
          <a:xfrm>
            <a:off x="22860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187400" name="Rectangle 3"/>
          <p:cNvSpPr>
            <a:spLocks noChangeArrowheads="1"/>
          </p:cNvSpPr>
          <p:nvPr/>
        </p:nvSpPr>
        <p:spPr bwMode="auto">
          <a:xfrm>
            <a:off x="1676400" y="990600"/>
            <a:ext cx="6553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ZapfDingbats"/>
              <a:buChar char="r"/>
            </a:pPr>
            <a:endParaRPr lang="en-US" altLang="en-US" sz="1600" b="1" i="1">
              <a:solidFill>
                <a:srgbClr val="684522"/>
              </a:solidFill>
              <a:latin typeface="Arial" panose="020B0604020202020204" pitchFamily="34" charset="0"/>
              <a:cs typeface="Arial" panose="020B0604020202020204" pitchFamily="34" charset="0"/>
            </a:endParaRPr>
          </a:p>
        </p:txBody>
      </p:sp>
      <p:pic>
        <p:nvPicPr>
          <p:cNvPr id="187401" name="Picture 4" descr="circle.gif (4436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764" y="914401"/>
            <a:ext cx="2636837"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2" name="Picture 5" descr="one ret.gif (3413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971801"/>
            <a:ext cx="202088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8651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EIF Definition</a:t>
            </a:r>
            <a:endParaRPr dirty="0"/>
          </a:p>
        </p:txBody>
      </p:sp>
      <p:sp>
        <p:nvSpPr>
          <p:cNvPr id="205827" name="Content Placeholder 2"/>
          <p:cNvSpPr>
            <a:spLocks noGrp="1"/>
          </p:cNvSpPr>
          <p:nvPr>
            <p:ph idx="1"/>
          </p:nvPr>
        </p:nvSpPr>
        <p:spPr/>
        <p:txBody>
          <a:bodyPr/>
          <a:lstStyle/>
          <a:p>
            <a:pPr>
              <a:buFontTx/>
              <a:buNone/>
            </a:pPr>
            <a:r>
              <a:rPr lang="en-US" altLang="en-US">
                <a:latin typeface="Times New Roman" panose="02020603050405020304" pitchFamily="18" charset="0"/>
                <a:cs typeface="Times New Roman" panose="02020603050405020304" pitchFamily="18" charset="0"/>
              </a:rPr>
              <a:t>	</a:t>
            </a:r>
            <a:r>
              <a:rPr lang="en-US" altLang="en-US">
                <a:latin typeface="Helv"/>
                <a:cs typeface="Times New Roman" panose="02020603050405020304" pitchFamily="18" charset="0"/>
              </a:rPr>
              <a:t>An external interface file (EIF) is a user identifiable group of logically related data or control information referenced by the application, but maintained within the boundary of another application.  </a:t>
            </a:r>
            <a:r>
              <a:rPr lang="en-US" altLang="en-US" b="1" i="1">
                <a:latin typeface="Helv"/>
                <a:cs typeface="Times New Roman" panose="02020603050405020304" pitchFamily="18" charset="0"/>
              </a:rPr>
              <a:t>This means an EIF counted for an application must be an ILF in another application</a:t>
            </a:r>
            <a:endParaRPr lang="en-US" altLang="en-US" b="1">
              <a:latin typeface="Helv"/>
              <a:cs typeface="Times New Roman" panose="02020603050405020304" pitchFamily="18" charset="0"/>
            </a:endParaRPr>
          </a:p>
          <a:p>
            <a:pPr>
              <a:buFontTx/>
              <a:buNone/>
            </a:pPr>
            <a:r>
              <a:rPr lang="en-US" altLang="en-US">
                <a:solidFill>
                  <a:srgbClr val="0000A0"/>
                </a:solidFill>
                <a:latin typeface="Century Schoolbook" panose="02040604050505020304" pitchFamily="18" charset="0"/>
                <a:cs typeface="Times New Roman" panose="02020603050405020304" pitchFamily="18" charset="0"/>
              </a:rPr>
              <a:t>	</a:t>
            </a:r>
            <a:endParaRPr lang="en-US" altLang="en-US" i="1">
              <a:latin typeface="Helv"/>
              <a:cs typeface="Times New Roman" panose="02020603050405020304" pitchFamily="18" charset="0"/>
            </a:endParaRPr>
          </a:p>
          <a:p>
            <a:endParaRPr lang="en-US" altLang="en-US"/>
          </a:p>
        </p:txBody>
      </p:sp>
      <p:sp>
        <p:nvSpPr>
          <p:cNvPr id="3" name="Content Placeholder 2"/>
          <p:cNvSpPr>
            <a:spLocks noGrp="1"/>
          </p:cNvSpPr>
          <p:nvPr>
            <p:ph sz="quarter" idx="13"/>
          </p:nvPr>
        </p:nvSpPr>
        <p:spPr/>
        <p:txBody>
          <a:bodyPr/>
          <a:lstStyle/>
          <a:p>
            <a:endParaRPr lang="en-US"/>
          </a:p>
        </p:txBody>
      </p:sp>
      <p:sp>
        <p:nvSpPr>
          <p:cNvPr id="2058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871E6A-F77F-45CC-B06C-1D71E9C8B8D8}" type="datetime1">
              <a:rPr lang="en-US" altLang="en-US"/>
              <a:pPr/>
              <a:t>04-Apr-16</a:t>
            </a:fld>
            <a:endParaRPr lang="en-US" altLang="en-US"/>
          </a:p>
        </p:txBody>
      </p:sp>
      <p:sp>
        <p:nvSpPr>
          <p:cNvPr id="5017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05831" name="Rectangle 3"/>
          <p:cNvSpPr>
            <a:spLocks noChangeArrowheads="1"/>
          </p:cNvSpPr>
          <p:nvPr/>
        </p:nvSpPr>
        <p:spPr bwMode="auto">
          <a:xfrm>
            <a:off x="1828800" y="1295400"/>
            <a:ext cx="8458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i="1">
              <a:latin typeface="Helv"/>
              <a:cs typeface="Times New Roman" panose="02020603050405020304" pitchFamily="18" charset="0"/>
            </a:endParaRPr>
          </a:p>
        </p:txBody>
      </p:sp>
    </p:spTree>
    <p:extLst>
      <p:ext uri="{BB962C8B-B14F-4D97-AF65-F5344CB8AC3E}">
        <p14:creationId xmlns:p14="http://schemas.microsoft.com/office/powerpoint/2010/main" val="101609772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73</a:t>
            </a:fld>
            <a:endParaRPr lang="en-US"/>
          </a:p>
        </p:txBody>
      </p:sp>
    </p:spTree>
    <p:extLst>
      <p:ext uri="{BB962C8B-B14F-4D97-AF65-F5344CB8AC3E}">
        <p14:creationId xmlns:p14="http://schemas.microsoft.com/office/powerpoint/2010/main" val="2870107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ILF Identification Rule</a:t>
            </a:r>
          </a:p>
        </p:txBody>
      </p:sp>
      <p:sp>
        <p:nvSpPr>
          <p:cNvPr id="3" name="Content Placeholder 2"/>
          <p:cNvSpPr>
            <a:spLocks noGrp="1"/>
          </p:cNvSpPr>
          <p:nvPr>
            <p:ph idx="1"/>
          </p:nvPr>
        </p:nvSpPr>
        <p:spPr/>
        <p:txBody>
          <a:bodyPr/>
          <a:lstStyle/>
          <a:p>
            <a:r>
              <a:rPr lang="en-IN" dirty="0"/>
              <a:t>The group of data or control information is logical and user identifiable.</a:t>
            </a:r>
          </a:p>
          <a:p>
            <a:endParaRPr lang="en-IN" dirty="0"/>
          </a:p>
          <a:p>
            <a:r>
              <a:rPr lang="en-IN" dirty="0"/>
              <a:t>The group of data is maintained through an elementary process within the application boundary being counted.</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74</a:t>
            </a:fld>
            <a:endParaRPr lang="en-US"/>
          </a:p>
        </p:txBody>
      </p:sp>
    </p:spTree>
    <p:extLst>
      <p:ext uri="{BB962C8B-B14F-4D97-AF65-F5344CB8AC3E}">
        <p14:creationId xmlns:p14="http://schemas.microsoft.com/office/powerpoint/2010/main" val="479524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ILF/EIF DET Counting Rules</a:t>
            </a:r>
            <a:endParaRPr lang="en-US" dirty="0"/>
          </a:p>
        </p:txBody>
      </p:sp>
      <p:sp>
        <p:nvSpPr>
          <p:cNvPr id="3" name="Content Placeholder 2"/>
          <p:cNvSpPr>
            <a:spLocks noGrp="1"/>
          </p:cNvSpPr>
          <p:nvPr>
            <p:ph idx="1"/>
          </p:nvPr>
        </p:nvSpPr>
        <p:spPr/>
        <p:txBody>
          <a:bodyPr/>
          <a:lstStyle/>
          <a:p>
            <a:r>
              <a:rPr lang="en-IN" dirty="0"/>
              <a:t>Count a DET for each unique user </a:t>
            </a:r>
            <a:r>
              <a:rPr lang="en-US" dirty="0"/>
              <a:t>recognizable, non-repeated field maintained </a:t>
            </a:r>
            <a:r>
              <a:rPr lang="en-IN" dirty="0"/>
              <a:t>in or retrieved from the ILF or EIF through the execution of an elementary process</a:t>
            </a:r>
          </a:p>
          <a:p>
            <a:r>
              <a:rPr lang="en-IN" dirty="0"/>
              <a:t>When two applications maintain and/or reference the same ILF/EIF, but each </a:t>
            </a:r>
            <a:r>
              <a:rPr lang="en-US" dirty="0"/>
              <a:t>maintains/references separate DETs, count </a:t>
            </a:r>
            <a:r>
              <a:rPr lang="en-IN" dirty="0"/>
              <a:t>only the DETs being used by each application </a:t>
            </a:r>
            <a:r>
              <a:rPr lang="en-US" dirty="0"/>
              <a:t>to size the ILF/EIF.</a:t>
            </a:r>
          </a:p>
          <a:p>
            <a:r>
              <a:rPr lang="en-IN" dirty="0"/>
              <a:t>Count a DET for each piece of data required by the user to establish a relationship with </a:t>
            </a:r>
            <a:r>
              <a:rPr lang="en-US" dirty="0"/>
              <a:t>another ILF or EIF.</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75</a:t>
            </a:fld>
            <a:endParaRPr lang="en-US"/>
          </a:p>
        </p:txBody>
      </p:sp>
    </p:spTree>
    <p:extLst>
      <p:ext uri="{BB962C8B-B14F-4D97-AF65-F5344CB8AC3E}">
        <p14:creationId xmlns:p14="http://schemas.microsoft.com/office/powerpoint/2010/main" val="36506854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RET Counting Rules</a:t>
            </a:r>
            <a:endParaRPr lang="en-US" dirty="0"/>
          </a:p>
        </p:txBody>
      </p:sp>
      <p:sp>
        <p:nvSpPr>
          <p:cNvPr id="3" name="Content Placeholder 2"/>
          <p:cNvSpPr>
            <a:spLocks noGrp="1"/>
          </p:cNvSpPr>
          <p:nvPr>
            <p:ph idx="1"/>
          </p:nvPr>
        </p:nvSpPr>
        <p:spPr/>
        <p:txBody>
          <a:bodyPr/>
          <a:lstStyle/>
          <a:p>
            <a:r>
              <a:rPr lang="en-IN" dirty="0"/>
              <a:t>Count a RET for each optional or mandatory subgroup of the ILF or EIF. (OR)</a:t>
            </a:r>
          </a:p>
          <a:p>
            <a:r>
              <a:rPr lang="en-IN" dirty="0"/>
              <a:t>If there are no subgroups, count the ILF or EIF as one RET.</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76</a:t>
            </a:fld>
            <a:endParaRPr lang="en-US"/>
          </a:p>
        </p:txBody>
      </p:sp>
    </p:spTree>
    <p:extLst>
      <p:ext uri="{BB962C8B-B14F-4D97-AF65-F5344CB8AC3E}">
        <p14:creationId xmlns:p14="http://schemas.microsoft.com/office/powerpoint/2010/main" val="2148643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EIF Identification Rules</a:t>
            </a:r>
            <a:endParaRPr lang="en-US" dirty="0"/>
          </a:p>
        </p:txBody>
      </p:sp>
      <p:sp>
        <p:nvSpPr>
          <p:cNvPr id="3" name="Content Placeholder 2"/>
          <p:cNvSpPr>
            <a:spLocks noGrp="1"/>
          </p:cNvSpPr>
          <p:nvPr>
            <p:ph idx="1"/>
          </p:nvPr>
        </p:nvSpPr>
        <p:spPr/>
        <p:txBody>
          <a:bodyPr/>
          <a:lstStyle/>
          <a:p>
            <a:r>
              <a:rPr lang="en-IN" dirty="0"/>
              <a:t>The group of data or control information is </a:t>
            </a:r>
            <a:r>
              <a:rPr lang="en-US" dirty="0"/>
              <a:t>logical and user identifiable.</a:t>
            </a:r>
          </a:p>
          <a:p>
            <a:r>
              <a:rPr lang="en-IN" dirty="0"/>
              <a:t>The group of data is referenced by, and external to, the application being counted.</a:t>
            </a:r>
          </a:p>
          <a:p>
            <a:r>
              <a:rPr lang="en-IN" dirty="0"/>
              <a:t>The group of data is not maintained by the </a:t>
            </a:r>
            <a:r>
              <a:rPr lang="en-US" dirty="0"/>
              <a:t>application being counted.</a:t>
            </a:r>
          </a:p>
          <a:p>
            <a:r>
              <a:rPr lang="en-IN" dirty="0"/>
              <a:t>The group of data is maintained in an ILF </a:t>
            </a:r>
            <a:r>
              <a:rPr lang="en-US" dirty="0"/>
              <a:t>of another 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77</a:t>
            </a:fld>
            <a:endParaRPr lang="en-US"/>
          </a:p>
        </p:txBody>
      </p:sp>
    </p:spTree>
    <p:extLst>
      <p:ext uri="{BB962C8B-B14F-4D97-AF65-F5344CB8AC3E}">
        <p14:creationId xmlns:p14="http://schemas.microsoft.com/office/powerpoint/2010/main" val="1092947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Elementary Process Counting Rules</a:t>
            </a:r>
            <a:endParaRPr lang="en-US" dirty="0"/>
          </a:p>
        </p:txBody>
      </p:sp>
      <p:sp>
        <p:nvSpPr>
          <p:cNvPr id="3" name="Content Placeholder 2"/>
          <p:cNvSpPr>
            <a:spLocks noGrp="1"/>
          </p:cNvSpPr>
          <p:nvPr>
            <p:ph idx="1"/>
          </p:nvPr>
        </p:nvSpPr>
        <p:spPr/>
        <p:txBody>
          <a:bodyPr/>
          <a:lstStyle/>
          <a:p>
            <a:r>
              <a:rPr lang="en-IN" dirty="0"/>
              <a:t>The process is the smallest unit of activity that is meaningful to the user.</a:t>
            </a:r>
          </a:p>
          <a:p>
            <a:r>
              <a:rPr lang="en-IN" dirty="0"/>
              <a:t>The process is self-contained and leaves the business of the application in a consistent </a:t>
            </a:r>
            <a:r>
              <a:rPr lang="en-US" dirty="0"/>
              <a:t>state.</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78</a:t>
            </a:fld>
            <a:endParaRPr lang="en-US"/>
          </a:p>
        </p:txBody>
      </p:sp>
    </p:spTree>
    <p:extLst>
      <p:ext uri="{BB962C8B-B14F-4D97-AF65-F5344CB8AC3E}">
        <p14:creationId xmlns:p14="http://schemas.microsoft.com/office/powerpoint/2010/main" val="2404745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to FP Counting for Each Elementary Process</a:t>
            </a:r>
          </a:p>
        </p:txBody>
      </p:sp>
      <p:sp>
        <p:nvSpPr>
          <p:cNvPr id="3" name="Content Placeholder 2"/>
          <p:cNvSpPr>
            <a:spLocks noGrp="1"/>
          </p:cNvSpPr>
          <p:nvPr>
            <p:ph idx="1"/>
          </p:nvPr>
        </p:nvSpPr>
        <p:spPr/>
        <p:txBody>
          <a:bodyPr/>
          <a:lstStyle/>
          <a:p>
            <a:r>
              <a:rPr lang="en-IN" dirty="0"/>
              <a:t>Step1: Identify the Elementary Process</a:t>
            </a:r>
          </a:p>
          <a:p>
            <a:r>
              <a:rPr lang="en-IN" dirty="0"/>
              <a:t>Step2: Determine the Primary Intent, and classify</a:t>
            </a:r>
          </a:p>
          <a:p>
            <a:r>
              <a:rPr lang="en-IN" dirty="0"/>
              <a:t>Step3: Validate against the EI/EQ/EO Counting Rules</a:t>
            </a:r>
          </a:p>
          <a:p>
            <a:r>
              <a:rPr lang="en-IN" dirty="0"/>
              <a:t>Setp4: Determine Complexity (Count FTR &amp; Count DET)</a:t>
            </a:r>
          </a:p>
          <a:p>
            <a:r>
              <a:rPr lang="en-IN" dirty="0"/>
              <a:t>Setp5: Determine the Contribution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79</a:t>
            </a:fld>
            <a:endParaRPr lang="en-US"/>
          </a:p>
        </p:txBody>
      </p:sp>
    </p:spTree>
    <p:extLst>
      <p:ext uri="{BB962C8B-B14F-4D97-AF65-F5344CB8AC3E}">
        <p14:creationId xmlns:p14="http://schemas.microsoft.com/office/powerpoint/2010/main" val="610651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122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10BA51-03A5-4E65-9212-9C3361E087B8}" type="slidenum">
              <a:rPr lang="en-US" altLang="en-US" smtClean="0"/>
              <a:pPr/>
              <a:t>8</a:t>
            </a:fld>
            <a:endParaRPr lang="en-US" altLang="en-US"/>
          </a:p>
        </p:txBody>
      </p:sp>
      <p:sp>
        <p:nvSpPr>
          <p:cNvPr id="4" name="Content Placeholder 3"/>
          <p:cNvSpPr>
            <a:spLocks noGrp="1"/>
          </p:cNvSpPr>
          <p:nvPr>
            <p:ph sz="quarter" idx="13"/>
          </p:nvPr>
        </p:nvSpPr>
        <p:spPr/>
        <p:txBody>
          <a:bodyPr/>
          <a:lstStyle/>
          <a:p>
            <a:endParaRPr lang="en-US"/>
          </a:p>
        </p:txBody>
      </p:sp>
      <p:pic>
        <p:nvPicPr>
          <p:cNvPr id="12294" name="Picture 5" descr="observer-effect-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68" y="1219200"/>
            <a:ext cx="8769332" cy="437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 Counting Rules</a:t>
            </a:r>
            <a:endParaRPr lang="en-US" dirty="0"/>
          </a:p>
        </p:txBody>
      </p:sp>
      <p:sp>
        <p:nvSpPr>
          <p:cNvPr id="3" name="Content Placeholder 2"/>
          <p:cNvSpPr>
            <a:spLocks noGrp="1"/>
          </p:cNvSpPr>
          <p:nvPr>
            <p:ph idx="1"/>
          </p:nvPr>
        </p:nvSpPr>
        <p:spPr/>
        <p:txBody>
          <a:bodyPr>
            <a:normAutofit fontScale="92500" lnSpcReduction="10000"/>
          </a:bodyPr>
          <a:lstStyle/>
          <a:p>
            <a:r>
              <a:rPr lang="en-IN" dirty="0"/>
              <a:t>The data or control information is received from outside </a:t>
            </a:r>
            <a:r>
              <a:rPr lang="en-US" dirty="0"/>
              <a:t>the application boundary.</a:t>
            </a:r>
          </a:p>
          <a:p>
            <a:r>
              <a:rPr lang="en-IN" dirty="0"/>
              <a:t>At least one ILF is maintained if the data entering the boundary is not control information that alters the </a:t>
            </a:r>
            <a:r>
              <a:rPr lang="en-US" dirty="0"/>
              <a:t>behavior of the system.</a:t>
            </a:r>
          </a:p>
          <a:p>
            <a:r>
              <a:rPr lang="en-IN" dirty="0"/>
              <a:t>For the identified process, </a:t>
            </a:r>
            <a:r>
              <a:rPr lang="en-IN" u="sng" dirty="0"/>
              <a:t>one</a:t>
            </a:r>
            <a:r>
              <a:rPr lang="en-IN" dirty="0"/>
              <a:t> of the following three </a:t>
            </a:r>
            <a:r>
              <a:rPr lang="en-US" dirty="0"/>
              <a:t>statements must apply:</a:t>
            </a:r>
          </a:p>
          <a:p>
            <a:pPr lvl="1"/>
            <a:r>
              <a:rPr lang="en-IN" dirty="0"/>
              <a:t>Processing logic is unique from the processing logic performed by other external inputs for the </a:t>
            </a:r>
            <a:r>
              <a:rPr lang="en-US" dirty="0"/>
              <a:t>application.</a:t>
            </a:r>
          </a:p>
          <a:p>
            <a:pPr lvl="1"/>
            <a:r>
              <a:rPr lang="en-IN" dirty="0"/>
              <a:t>The set of data elements identified is different from the sets identified for other external inputs for the </a:t>
            </a:r>
            <a:r>
              <a:rPr lang="en-US" dirty="0"/>
              <a:t>application.</a:t>
            </a:r>
          </a:p>
          <a:p>
            <a:pPr lvl="1"/>
            <a:r>
              <a:rPr lang="en-IN" dirty="0"/>
              <a:t>The ILFs or EIFs referenced are different from the files referenced by other external inputs in the</a:t>
            </a:r>
            <a:r>
              <a:rPr lang="en-US" dirty="0"/>
              <a:t>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80</a:t>
            </a:fld>
            <a:endParaRPr lang="en-US"/>
          </a:p>
        </p:txBody>
      </p:sp>
    </p:spTree>
    <p:extLst>
      <p:ext uri="{BB962C8B-B14F-4D97-AF65-F5344CB8AC3E}">
        <p14:creationId xmlns:p14="http://schemas.microsoft.com/office/powerpoint/2010/main" val="2456445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FTR Counting Rules</a:t>
            </a:r>
            <a:endParaRPr lang="en-US" dirty="0"/>
          </a:p>
        </p:txBody>
      </p:sp>
      <p:sp>
        <p:nvSpPr>
          <p:cNvPr id="3" name="Content Placeholder 2"/>
          <p:cNvSpPr>
            <a:spLocks noGrp="1"/>
          </p:cNvSpPr>
          <p:nvPr>
            <p:ph idx="1"/>
          </p:nvPr>
        </p:nvSpPr>
        <p:spPr/>
        <p:txBody>
          <a:bodyPr/>
          <a:lstStyle/>
          <a:p>
            <a:r>
              <a:rPr lang="en-IN" dirty="0"/>
              <a:t>Count an FTR for each ILF maintained.</a:t>
            </a:r>
          </a:p>
          <a:p>
            <a:r>
              <a:rPr lang="en-IN" dirty="0"/>
              <a:t>Count an FTR for each ILF or EIF read during the processing of the external input.</a:t>
            </a:r>
          </a:p>
          <a:p>
            <a:r>
              <a:rPr lang="en-IN" dirty="0"/>
              <a:t>Count only one FTR for each ILF that is both </a:t>
            </a:r>
            <a:r>
              <a:rPr lang="en-US" dirty="0"/>
              <a:t>maintained and read.</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81</a:t>
            </a:fld>
            <a:endParaRPr lang="en-US"/>
          </a:p>
        </p:txBody>
      </p:sp>
    </p:spTree>
    <p:extLst>
      <p:ext uri="{BB962C8B-B14F-4D97-AF65-F5344CB8AC3E}">
        <p14:creationId xmlns:p14="http://schemas.microsoft.com/office/powerpoint/2010/main" val="2265183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DET Counting Rules for Elementary Process</a:t>
            </a:r>
            <a:endParaRPr lang="en-US" dirty="0"/>
          </a:p>
        </p:txBody>
      </p:sp>
      <p:sp>
        <p:nvSpPr>
          <p:cNvPr id="3" name="Content Placeholder 2"/>
          <p:cNvSpPr>
            <a:spLocks noGrp="1"/>
          </p:cNvSpPr>
          <p:nvPr>
            <p:ph idx="1"/>
          </p:nvPr>
        </p:nvSpPr>
        <p:spPr/>
        <p:txBody>
          <a:bodyPr>
            <a:normAutofit fontScale="92500" lnSpcReduction="20000"/>
          </a:bodyPr>
          <a:lstStyle/>
          <a:p>
            <a:r>
              <a:rPr lang="en-IN" dirty="0"/>
              <a:t>Count one DET for each user recognizable, non-repeated field that enters or exits the application boundary and is required to </a:t>
            </a:r>
            <a:r>
              <a:rPr lang="en-US" dirty="0"/>
              <a:t>complete the external input.</a:t>
            </a:r>
          </a:p>
          <a:p>
            <a:r>
              <a:rPr lang="en-IN" dirty="0"/>
              <a:t>Do </a:t>
            </a:r>
            <a:r>
              <a:rPr lang="en-IN" u="sng" dirty="0"/>
              <a:t>not</a:t>
            </a:r>
            <a:r>
              <a:rPr lang="en-IN" dirty="0"/>
              <a:t> count fields that are retrieved or derived by the system and stored on an ILF during the elementary process if the fields did not cross </a:t>
            </a:r>
            <a:r>
              <a:rPr lang="en-US" dirty="0"/>
              <a:t>the application boundary.</a:t>
            </a:r>
          </a:p>
          <a:p>
            <a:r>
              <a:rPr lang="en-IN" dirty="0"/>
              <a:t>Count one DET for the capability to send a system response message outside the application boundary to indicate an error occurred during processing, confirm that processing is complete or verify that processing </a:t>
            </a:r>
            <a:r>
              <a:rPr lang="en-US" dirty="0"/>
              <a:t>should continue.</a:t>
            </a:r>
          </a:p>
          <a:p>
            <a:r>
              <a:rPr lang="en-IN" dirty="0"/>
              <a:t>Count one DET for the ability to specify an action to be taken even if there are multiple methods for invoking the same logical process.</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82</a:t>
            </a:fld>
            <a:endParaRPr lang="en-US"/>
          </a:p>
        </p:txBody>
      </p:sp>
    </p:spTree>
    <p:extLst>
      <p:ext uri="{BB962C8B-B14F-4D97-AF65-F5344CB8AC3E}">
        <p14:creationId xmlns:p14="http://schemas.microsoft.com/office/powerpoint/2010/main" val="17989866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EO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a:t>
            </a:r>
            <a:r>
              <a:rPr lang="en-US" dirty="0"/>
              <a:t>inquiries for the application.</a:t>
            </a:r>
          </a:p>
          <a:p>
            <a:pPr lvl="1"/>
            <a:r>
              <a:rPr lang="en-IN" dirty="0"/>
              <a:t>The set of data elements identified is different from the sets identified for other external outputs and external 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For the identified process, </a:t>
            </a:r>
            <a:r>
              <a:rPr lang="en-IN" u="sng" dirty="0"/>
              <a:t>one</a:t>
            </a:r>
            <a:r>
              <a:rPr lang="en-IN" dirty="0"/>
              <a:t> of the following three </a:t>
            </a:r>
            <a:r>
              <a:rPr lang="en-US" dirty="0"/>
              <a:t>statements must apply:</a:t>
            </a:r>
          </a:p>
          <a:p>
            <a:pPr lvl="1"/>
            <a:r>
              <a:rPr lang="en-IN" dirty="0"/>
              <a:t>The processing logic of the elementary process contains at least one mathematical formula or </a:t>
            </a:r>
            <a:r>
              <a:rPr lang="en-US" dirty="0"/>
              <a:t>calculation.</a:t>
            </a:r>
          </a:p>
          <a:p>
            <a:pPr lvl="1"/>
            <a:r>
              <a:rPr lang="en-IN" dirty="0"/>
              <a:t>The processing logic of the elementary process maintains at least one ILF.</a:t>
            </a:r>
          </a:p>
          <a:p>
            <a:pPr lvl="1"/>
            <a:r>
              <a:rPr lang="en-IN" dirty="0"/>
              <a:t>The processing logic of the elementary process creates </a:t>
            </a:r>
            <a:r>
              <a:rPr lang="en-US" dirty="0"/>
              <a:t>derived data.</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83</a:t>
            </a:fld>
            <a:endParaRPr lang="en-US"/>
          </a:p>
        </p:txBody>
      </p:sp>
    </p:spTree>
    <p:extLst>
      <p:ext uri="{BB962C8B-B14F-4D97-AF65-F5344CB8AC3E}">
        <p14:creationId xmlns:p14="http://schemas.microsoft.com/office/powerpoint/2010/main" val="686762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EQ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inquiries </a:t>
            </a:r>
            <a:r>
              <a:rPr lang="en-US" dirty="0"/>
              <a:t>for the application.</a:t>
            </a:r>
          </a:p>
          <a:p>
            <a:pPr lvl="1"/>
            <a:r>
              <a:rPr lang="en-IN" dirty="0"/>
              <a:t>The set of data elements identified is different from the sets identified for other external outputs and external </a:t>
            </a:r>
            <a:r>
              <a:rPr lang="en-US" dirty="0"/>
              <a:t>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The processing logic of the elementary process retrieves data or control information from an ILF or EIF.</a:t>
            </a:r>
          </a:p>
          <a:p>
            <a:r>
              <a:rPr lang="en-IN" dirty="0"/>
              <a:t>The processing logic of the elementary process does not </a:t>
            </a:r>
            <a:r>
              <a:rPr lang="en-US" dirty="0"/>
              <a:t>maintain an ILF.</a:t>
            </a:r>
          </a:p>
          <a:p>
            <a:r>
              <a:rPr lang="en-IN" dirty="0"/>
              <a:t>The processing logic of the elementary process does not contain a mathematical formula or calculate</a:t>
            </a:r>
          </a:p>
          <a:p>
            <a:r>
              <a:rPr lang="en-IN" dirty="0"/>
              <a:t>The processing logic of the elementary process does not </a:t>
            </a:r>
            <a:r>
              <a:rPr lang="en-US" dirty="0"/>
              <a:t>create derived data.</a:t>
            </a:r>
            <a:r>
              <a:rPr lang="en-IN" dirty="0"/>
              <a: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84</a:t>
            </a:fld>
            <a:endParaRPr lang="en-US"/>
          </a:p>
        </p:txBody>
      </p:sp>
    </p:spTree>
    <p:extLst>
      <p:ext uri="{BB962C8B-B14F-4D97-AF65-F5344CB8AC3E}">
        <p14:creationId xmlns:p14="http://schemas.microsoft.com/office/powerpoint/2010/main" val="1732121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Summary of Processing Logic</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76377444"/>
              </p:ext>
            </p:extLst>
          </p:nvPr>
        </p:nvGraphicFramePr>
        <p:xfrm>
          <a:off x="609600" y="685798"/>
          <a:ext cx="11201401" cy="5590113"/>
        </p:xfrm>
        <a:graphic>
          <a:graphicData uri="http://schemas.openxmlformats.org/drawingml/2006/table">
            <a:tbl>
              <a:tblPr>
                <a:tableStyleId>{2D5ABB26-0587-4C30-8999-92F81FD0307C}</a:tableStyleId>
              </a:tblPr>
              <a:tblGrid>
                <a:gridCol w="8649184">
                  <a:extLst>
                    <a:ext uri="{9D8B030D-6E8A-4147-A177-3AD203B41FA5}">
                      <a16:colId xmlns:a16="http://schemas.microsoft.com/office/drawing/2014/main" val="1076103559"/>
                    </a:ext>
                  </a:extLst>
                </a:gridCol>
                <a:gridCol w="850739">
                  <a:extLst>
                    <a:ext uri="{9D8B030D-6E8A-4147-A177-3AD203B41FA5}">
                      <a16:colId xmlns:a16="http://schemas.microsoft.com/office/drawing/2014/main" val="2888268198"/>
                    </a:ext>
                  </a:extLst>
                </a:gridCol>
                <a:gridCol w="850739">
                  <a:extLst>
                    <a:ext uri="{9D8B030D-6E8A-4147-A177-3AD203B41FA5}">
                      <a16:colId xmlns:a16="http://schemas.microsoft.com/office/drawing/2014/main" val="3931204881"/>
                    </a:ext>
                  </a:extLst>
                </a:gridCol>
                <a:gridCol w="850739">
                  <a:extLst>
                    <a:ext uri="{9D8B030D-6E8A-4147-A177-3AD203B41FA5}">
                      <a16:colId xmlns:a16="http://schemas.microsoft.com/office/drawing/2014/main" val="465309750"/>
                    </a:ext>
                  </a:extLst>
                </a:gridCol>
              </a:tblGrid>
              <a:tr h="296486">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EI</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EO</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EQ</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3375629"/>
                  </a:ext>
                </a:extLst>
              </a:tr>
              <a:tr h="296486">
                <a:tc>
                  <a:txBody>
                    <a:bodyPr/>
                    <a:lstStyle/>
                    <a:p>
                      <a:pPr algn="l" fontAlgn="b"/>
                      <a:r>
                        <a:rPr lang="en-US" sz="1600" u="none" strike="noStrike">
                          <a:effectLst/>
                        </a:rPr>
                        <a:t>Validations are performed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303132"/>
                  </a:ext>
                </a:extLst>
              </a:tr>
              <a:tr h="296486">
                <a:tc>
                  <a:txBody>
                    <a:bodyPr/>
                    <a:lstStyle/>
                    <a:p>
                      <a:pPr algn="l" fontAlgn="b"/>
                      <a:r>
                        <a:rPr lang="en-IN" sz="1600" u="none" strike="noStrike">
                          <a:effectLst/>
                        </a:rPr>
                        <a:t>Mathematical formula or calculations are performed</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847160"/>
                  </a:ext>
                </a:extLst>
              </a:tr>
              <a:tr h="296486">
                <a:tc>
                  <a:txBody>
                    <a:bodyPr/>
                    <a:lstStyle/>
                    <a:p>
                      <a:pPr algn="l" fontAlgn="b"/>
                      <a:r>
                        <a:rPr lang="en-US" sz="1600" u="none" strike="noStrike" dirty="0">
                          <a:effectLst/>
                        </a:rPr>
                        <a:t>Equivalent values are converted</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1254010"/>
                  </a:ext>
                </a:extLst>
              </a:tr>
              <a:tr h="296486">
                <a:tc>
                  <a:txBody>
                    <a:bodyPr/>
                    <a:lstStyle/>
                    <a:p>
                      <a:pPr algn="l" fontAlgn="b"/>
                      <a:r>
                        <a:rPr lang="en-IN" sz="1600" u="none" strike="noStrike">
                          <a:effectLst/>
                        </a:rPr>
                        <a:t>Data is filtered and selected using specified criteria to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651124"/>
                  </a:ext>
                </a:extLst>
              </a:tr>
              <a:tr h="296486">
                <a:tc>
                  <a:txBody>
                    <a:bodyPr/>
                    <a:lstStyle/>
                    <a:p>
                      <a:pPr algn="l" fontAlgn="b"/>
                      <a:r>
                        <a:rPr lang="en-IN" sz="1600" u="none" strike="noStrike">
                          <a:effectLst/>
                        </a:rPr>
                        <a:t>Conditions are analyzed to determine which are applicable</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5982858"/>
                  </a:ext>
                </a:extLst>
              </a:tr>
              <a:tr h="296486">
                <a:tc>
                  <a:txBody>
                    <a:bodyPr/>
                    <a:lstStyle/>
                    <a:p>
                      <a:pPr algn="l" fontAlgn="b"/>
                      <a:r>
                        <a:rPr lang="en-IN" sz="1600" u="none" strike="noStrike">
                          <a:effectLst/>
                        </a:rPr>
                        <a:t>At least one ILF is updated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933255"/>
                  </a:ext>
                </a:extLst>
              </a:tr>
              <a:tr h="296486">
                <a:tc>
                  <a:txBody>
                    <a:bodyPr/>
                    <a:lstStyle/>
                    <a:p>
                      <a:pPr algn="l" fontAlgn="b"/>
                      <a:r>
                        <a:rPr lang="en-IN" sz="1600" u="none" strike="noStrike" dirty="0">
                          <a:effectLst/>
                        </a:rPr>
                        <a:t>At least one ILF or EIF is referenced</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7371609"/>
                  </a:ext>
                </a:extLst>
              </a:tr>
              <a:tr h="296486">
                <a:tc>
                  <a:txBody>
                    <a:bodyPr/>
                    <a:lstStyle/>
                    <a:p>
                      <a:pPr algn="l" fontAlgn="b"/>
                      <a:r>
                        <a:rPr lang="en-IN" sz="1600" u="none" strike="noStrike">
                          <a:effectLst/>
                        </a:rPr>
                        <a:t>Data or control information is retrieved Derived data is created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7899297"/>
                  </a:ext>
                </a:extLst>
              </a:tr>
              <a:tr h="296486">
                <a:tc>
                  <a:txBody>
                    <a:bodyPr/>
                    <a:lstStyle/>
                    <a:p>
                      <a:pPr algn="l" fontAlgn="b"/>
                      <a:r>
                        <a:rPr lang="en-US" sz="1600" u="none" strike="noStrike" dirty="0">
                          <a:effectLst/>
                        </a:rPr>
                        <a:t>Derived data is created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313771"/>
                  </a:ext>
                </a:extLst>
              </a:tr>
              <a:tr h="296486">
                <a:tc>
                  <a:txBody>
                    <a:bodyPr/>
                    <a:lstStyle/>
                    <a:p>
                      <a:pPr algn="l" fontAlgn="b"/>
                      <a:r>
                        <a:rPr lang="en-IN" sz="1600" u="none" strike="noStrike" dirty="0">
                          <a:effectLst/>
                        </a:rPr>
                        <a:t>Behaviour of the system is altered</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X</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5138676"/>
                  </a:ext>
                </a:extLst>
              </a:tr>
              <a:tr h="296486">
                <a:tc>
                  <a:txBody>
                    <a:bodyPr/>
                    <a:lstStyle/>
                    <a:p>
                      <a:pPr algn="l" fontAlgn="b"/>
                      <a:r>
                        <a:rPr lang="en-IN" sz="1600" u="none" strike="noStrike">
                          <a:effectLst/>
                        </a:rPr>
                        <a:t>Prepare and present information outside the boundary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049677"/>
                  </a:ext>
                </a:extLst>
              </a:tr>
              <a:tr h="296486">
                <a:tc>
                  <a:txBody>
                    <a:bodyPr/>
                    <a:lstStyle/>
                    <a:p>
                      <a:pPr algn="l" fontAlgn="b"/>
                      <a:r>
                        <a:rPr lang="en-IN" sz="1600" u="none" strike="noStrike">
                          <a:effectLst/>
                        </a:rPr>
                        <a:t>Capability to accept data or control information that enters the application boundary </a:t>
                      </a:r>
                      <a:endParaRPr lang="en-IN"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7060835"/>
                  </a:ext>
                </a:extLst>
              </a:tr>
              <a:tr h="296486">
                <a:tc>
                  <a:txBody>
                    <a:bodyPr/>
                    <a:lstStyle/>
                    <a:p>
                      <a:pPr algn="l" fontAlgn="b"/>
                      <a:r>
                        <a:rPr lang="en-IN" sz="1600" u="none" strike="noStrike" dirty="0">
                          <a:effectLst/>
                        </a:rPr>
                        <a:t>Resorting or rearranging a set of data</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effectLst/>
                        </a:rPr>
                        <a: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159609"/>
                  </a:ext>
                </a:extLst>
              </a:tr>
              <a:tr h="296486">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2291740"/>
                  </a:ext>
                </a:extLst>
              </a:tr>
              <a:tr h="296486">
                <a:tc>
                  <a:txBody>
                    <a:bodyPr/>
                    <a:lstStyle/>
                    <a:p>
                      <a:pPr algn="l" fontAlgn="b"/>
                      <a:r>
                        <a:rPr lang="en-IN" sz="1600" u="sng" strike="noStrike" dirty="0">
                          <a:effectLst/>
                        </a:rPr>
                        <a:t>m</a:t>
                      </a:r>
                      <a:r>
                        <a:rPr lang="en-IN" sz="1600" u="none" strike="noStrike" dirty="0">
                          <a:effectLst/>
                        </a:rPr>
                        <a:t> it is mandatory that the function type perform the form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226830"/>
                  </a:ext>
                </a:extLst>
              </a:tr>
              <a:tr h="209226">
                <a:tc gridSpan="4">
                  <a:txBody>
                    <a:bodyPr/>
                    <a:lstStyle/>
                    <a:p>
                      <a:pPr algn="l" fontAlgn="b"/>
                      <a:r>
                        <a:rPr lang="en-IN" sz="1600" u="sng" strike="noStrike" dirty="0">
                          <a:effectLst/>
                        </a:rPr>
                        <a:t>M*</a:t>
                      </a:r>
                      <a:r>
                        <a:rPr lang="en-IN" sz="1600" u="none" strike="noStrike" dirty="0">
                          <a:effectLst/>
                        </a:rPr>
                        <a:t> It is mandatory that the function type perform at least one of these (m*) forms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62492211"/>
                  </a:ext>
                </a:extLst>
              </a:tr>
              <a:tr h="296486">
                <a:tc>
                  <a:txBody>
                    <a:bodyPr/>
                    <a:lstStyle/>
                    <a:p>
                      <a:pPr algn="l" fontAlgn="b"/>
                      <a:r>
                        <a:rPr lang="en-IN" sz="1600" u="sng" strike="noStrike" dirty="0">
                          <a:effectLst/>
                        </a:rPr>
                        <a:t>c</a:t>
                      </a:r>
                      <a:r>
                        <a:rPr lang="en-IN" sz="1600" u="none" strike="noStrike" dirty="0">
                          <a:effectLst/>
                        </a:rPr>
                        <a:t> the function can perform the form of processing logic, but it is not mandatory</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1963414"/>
                  </a:ext>
                </a:extLst>
              </a:tr>
              <a:tr h="296486">
                <a:tc>
                  <a:txBody>
                    <a:bodyPr/>
                    <a:lstStyle/>
                    <a:p>
                      <a:pPr algn="l" fontAlgn="b"/>
                      <a:r>
                        <a:rPr lang="en-IN" sz="1600" u="sng" strike="noStrike" dirty="0">
                          <a:effectLst/>
                        </a:rPr>
                        <a:t>X</a:t>
                      </a:r>
                      <a:r>
                        <a:rPr lang="en-IN" sz="1600" u="none" strike="noStrike" dirty="0">
                          <a:effectLst/>
                        </a:rPr>
                        <a:t> function cannot perform the form of processing logic</a:t>
                      </a:r>
                      <a:endParaRPr lang="en-IN"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l" fontAlgn="b"/>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75664751"/>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85</a:t>
            </a:fld>
            <a:endParaRPr lang="en-US"/>
          </a:p>
        </p:txBody>
      </p:sp>
    </p:spTree>
    <p:extLst>
      <p:ext uri="{BB962C8B-B14F-4D97-AF65-F5344CB8AC3E}">
        <p14:creationId xmlns:p14="http://schemas.microsoft.com/office/powerpoint/2010/main" val="1265169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a:solidFill>
            <a:schemeClr val="accent2"/>
          </a:solidFill>
        </p:spPr>
        <p:txBody>
          <a:bodyPr/>
          <a:lstStyle/>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86</a:t>
            </a:fld>
            <a:endParaRPr lang="en-US"/>
          </a:p>
        </p:txBody>
      </p:sp>
    </p:spTree>
    <p:extLst>
      <p:ext uri="{BB962C8B-B14F-4D97-AF65-F5344CB8AC3E}">
        <p14:creationId xmlns:p14="http://schemas.microsoft.com/office/powerpoint/2010/main" val="16129143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altLang="en-US" b="1" dirty="0">
                <a:effectLst>
                  <a:outerShdw blurRad="38100" dist="38100" dir="2700000" algn="tl">
                    <a:srgbClr val="C0C0C0"/>
                  </a:outerShdw>
                </a:effectLst>
                <a:latin typeface="Arial" panose="020B0604020202020204" pitchFamily="34" charset="0"/>
              </a:rPr>
              <a:t>Estimation of GUI Elements</a:t>
            </a:r>
            <a:endParaRPr dirty="0"/>
          </a:p>
        </p:txBody>
      </p:sp>
      <p:sp>
        <p:nvSpPr>
          <p:cNvPr id="209923" name="Subtitle 6"/>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209924"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CB7C73-C995-4840-B1C0-B7285FEA8AAE}"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3" name="Content Placeholder 2"/>
          <p:cNvSpPr>
            <a:spLocks noGrp="1"/>
          </p:cNvSpPr>
          <p:nvPr>
            <p:ph idx="1"/>
          </p:nvPr>
        </p:nvSpPr>
        <p:spPr/>
        <p:txBody>
          <a:bodyPr>
            <a:normAutofit fontScale="92500" lnSpcReduction="10000"/>
          </a:bodyPr>
          <a:lstStyle/>
          <a:p>
            <a:pPr>
              <a:defRPr/>
            </a:pPr>
            <a:r>
              <a:rPr lang="en-US" altLang="en-US" sz="3200" b="1" u="sng" dirty="0">
                <a:latin typeface="Arial" panose="020B0604020202020204" pitchFamily="34" charset="0"/>
                <a:cs typeface="Times New Roman" panose="02020603050405020304" pitchFamily="18" charset="0"/>
              </a:rPr>
              <a:t>Check Boxes</a:t>
            </a:r>
            <a:r>
              <a:rPr lang="en-US" altLang="en-US" sz="3200" dirty="0">
                <a:latin typeface="Arial" panose="020B0604020202020204" pitchFamily="34" charset="0"/>
                <a:cs typeface="Times New Roman" panose="02020603050405020304" pitchFamily="18" charset="0"/>
              </a:rPr>
              <a:t> – </a:t>
            </a:r>
            <a:r>
              <a:rPr lang="en-US" altLang="en-US" dirty="0">
                <a:latin typeface="Arial" panose="020B0604020202020204" pitchFamily="34" charset="0"/>
                <a:cs typeface="Times New Roman" panose="02020603050405020304" pitchFamily="18" charset="0"/>
              </a:rPr>
              <a:t>This may represent one data element or multiple data elements. The screen listed as Data Entry Preferences has numerous check boxes.  In this case, each check box is considered a data element type (DET).  Each check box is independent from other check boxes and provides different business functionality.  The sort employee name and Time format are two additional data element types (DET’s) also.  </a:t>
            </a:r>
            <a:endParaRPr lang="en-US" altLang="en-US" sz="3200" dirty="0">
              <a:latin typeface="Arial" panose="020B0604020202020204" pitchFamily="34" charset="0"/>
              <a:cs typeface="Times New Roman" panose="02020603050405020304" pitchFamily="18" charset="0"/>
            </a:endParaRPr>
          </a:p>
          <a:p>
            <a:pPr>
              <a:defRPr/>
            </a:pPr>
            <a:endParaRPr lang="en-US" dirty="0"/>
          </a:p>
        </p:txBody>
      </p:sp>
      <p:sp>
        <p:nvSpPr>
          <p:cNvPr id="7" name="Content Placeholder 6"/>
          <p:cNvSpPr>
            <a:spLocks noGrp="1"/>
          </p:cNvSpPr>
          <p:nvPr>
            <p:ph sz="quarter" idx="19"/>
          </p:nvPr>
        </p:nvSpPr>
        <p:spPr/>
        <p:txBody>
          <a:bodyPr/>
          <a:lstStyle/>
          <a:p>
            <a:endParaRPr lang="en-US"/>
          </a:p>
        </p:txBody>
      </p:sp>
      <p:sp>
        <p:nvSpPr>
          <p:cNvPr id="21197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A4D03A-9F08-4CFF-BBD5-4C8B53483669}" type="datetime1">
              <a:rPr lang="en-US" altLang="en-US"/>
              <a:pPr/>
              <a:t>04-Apr-16</a:t>
            </a:fld>
            <a:endParaRPr lang="en-US" altLang="en-US"/>
          </a:p>
        </p:txBody>
      </p:sp>
      <p:sp>
        <p:nvSpPr>
          <p:cNvPr id="87042" name="Rectangle 2"/>
          <p:cNvSpPr>
            <a:spLocks noChangeArrowheads="1"/>
          </p:cNvSpPr>
          <p:nvPr/>
        </p:nvSpPr>
        <p:spPr bwMode="auto">
          <a:xfrm>
            <a:off x="2209800" y="76200"/>
            <a:ext cx="77724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1975" name="Rectangle 3"/>
          <p:cNvSpPr>
            <a:spLocks noChangeArrowheads="1"/>
          </p:cNvSpPr>
          <p:nvPr/>
        </p:nvSpPr>
        <p:spPr bwMode="auto">
          <a:xfrm>
            <a:off x="1676400" y="1217614"/>
            <a:ext cx="5257800" cy="411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endParaRPr lang="en-US" altLang="en-US" sz="2200">
              <a:latin typeface="Arial" panose="020B0604020202020204" pitchFamily="34" charset="0"/>
              <a:cs typeface="Times New Roman" panose="02020603050405020304" pitchFamily="18" charset="0"/>
            </a:endParaRPr>
          </a:p>
        </p:txBody>
      </p:sp>
      <p:sp>
        <p:nvSpPr>
          <p:cNvPr id="211976" name="Rectangle 4"/>
          <p:cNvSpPr>
            <a:spLocks noChangeArrowheads="1"/>
          </p:cNvSpPr>
          <p:nvPr/>
        </p:nvSpPr>
        <p:spPr bwMode="auto">
          <a:xfrm>
            <a:off x="4391025" y="202882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1978" name="Rectangle 6"/>
          <p:cNvSpPr>
            <a:spLocks noChangeArrowheads="1"/>
          </p:cNvSpPr>
          <p:nvPr/>
        </p:nvSpPr>
        <p:spPr bwMode="auto">
          <a:xfrm>
            <a:off x="7010400" y="4419600"/>
            <a:ext cx="3505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How many DET’s..? </a:t>
            </a:r>
          </a:p>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This particular screen has X data elements (Y DET’s and action key).</a:t>
            </a:r>
            <a:endParaRPr lang="en-US" altLang="en-US" sz="2200" b="1">
              <a:solidFill>
                <a:srgbClr val="684522"/>
              </a:solidFill>
              <a:latin typeface="Arial" panose="020B0604020202020204" pitchFamily="34" charset="0"/>
              <a:cs typeface="Times New Roman" panose="02020603050405020304" pitchFamily="18" charset="0"/>
            </a:endParaRPr>
          </a:p>
        </p:txBody>
      </p:sp>
      <p:pic>
        <p:nvPicPr>
          <p:cNvPr id="15" name="Picture 5"/>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7315200" y="1076500"/>
            <a:ext cx="3638095" cy="2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2387" name="Content Placeholder 2"/>
          <p:cNvSpPr>
            <a:spLocks noGrp="1"/>
          </p:cNvSpPr>
          <p:nvPr>
            <p:ph idx="1"/>
          </p:nvPr>
        </p:nvSpPr>
        <p:spPr/>
        <p:txBody>
          <a:bodyPr>
            <a:normAutofit fontScale="92500" lnSpcReduction="10000"/>
          </a:bodyPr>
          <a:lstStyle/>
          <a:p>
            <a:pPr marL="0" indent="0">
              <a:buNone/>
              <a:defRPr/>
            </a:pPr>
            <a:r>
              <a:rPr lang="en-US" altLang="en-US" dirty="0">
                <a:latin typeface="Times New Roman" panose="02020603050405020304" pitchFamily="18" charset="0"/>
                <a:cs typeface="Times New Roman" panose="02020603050405020304" pitchFamily="18" charset="0"/>
              </a:rPr>
              <a:t>There are 10 data elements in the following table</a:t>
            </a:r>
            <a:r>
              <a:rPr lang="en-US" altLang="en-US" sz="2000"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defRPr/>
            </a:pPr>
            <a:r>
              <a:rPr lang="en-US" dirty="0"/>
              <a:t>Days</a:t>
            </a:r>
          </a:p>
          <a:p>
            <a:pPr>
              <a:defRPr/>
            </a:pPr>
            <a:r>
              <a:rPr lang="en-US" dirty="0"/>
              <a:t>Hits</a:t>
            </a:r>
          </a:p>
          <a:p>
            <a:pPr>
              <a:defRPr/>
            </a:pPr>
            <a:r>
              <a:rPr lang="en-US" dirty="0"/>
              <a:t>% of Total Hits</a:t>
            </a:r>
          </a:p>
          <a:p>
            <a:pPr>
              <a:defRPr/>
            </a:pPr>
            <a:r>
              <a:rPr lang="en-US" dirty="0"/>
              <a:t>User Sessions</a:t>
            </a:r>
          </a:p>
          <a:p>
            <a:pPr>
              <a:defRPr/>
            </a:pPr>
            <a:r>
              <a:rPr lang="en-US" dirty="0"/>
              <a:t>Total Hits (weekday)</a:t>
            </a:r>
          </a:p>
          <a:p>
            <a:pPr>
              <a:defRPr/>
            </a:pPr>
            <a:r>
              <a:rPr lang="en-US" dirty="0"/>
              <a:t>Total % (weekday)</a:t>
            </a:r>
          </a:p>
          <a:p>
            <a:pPr>
              <a:defRPr/>
            </a:pPr>
            <a:r>
              <a:rPr lang="en-US" dirty="0"/>
              <a:t>Total User Sessions (weekday)</a:t>
            </a:r>
          </a:p>
          <a:p>
            <a:pPr>
              <a:defRPr/>
            </a:pPr>
            <a:r>
              <a:rPr lang="en-US" dirty="0"/>
              <a:t>Total Hits (weekend)</a:t>
            </a:r>
          </a:p>
          <a:p>
            <a:pPr>
              <a:defRPr/>
            </a:pPr>
            <a:r>
              <a:rPr lang="en-US" dirty="0"/>
              <a:t>Total % (weekend)</a:t>
            </a:r>
          </a:p>
          <a:p>
            <a:pPr>
              <a:defRPr/>
            </a:pPr>
            <a:r>
              <a:rPr lang="en-US" dirty="0"/>
              <a:t>Total User Sessions (weekend)</a:t>
            </a:r>
          </a:p>
          <a:p>
            <a:pPr marL="0" indent="0">
              <a:buNone/>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402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D30FC6-FE09-4504-BBB9-F409C12045AC}" type="datetime1">
              <a:rPr lang="en-US" altLang="en-US"/>
              <a:pPr/>
              <a:t>04-Apr-16</a:t>
            </a:fld>
            <a:endParaRPr lang="en-US" altLang="en-US"/>
          </a:p>
        </p:txBody>
      </p:sp>
      <p:sp>
        <p:nvSpPr>
          <p:cNvPr id="88068" name="Rectangle 4"/>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4024" name="Rectangle 5"/>
          <p:cNvSpPr>
            <a:spLocks noChangeArrowheads="1"/>
          </p:cNvSpPr>
          <p:nvPr/>
        </p:nvSpPr>
        <p:spPr bwMode="auto">
          <a:xfrm>
            <a:off x="3514725" y="216217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4028" name="Text Box 9"/>
          <p:cNvSpPr txBox="1">
            <a:spLocks noChangeArrowheads="1"/>
          </p:cNvSpPr>
          <p:nvPr/>
        </p:nvSpPr>
        <p:spPr bwMode="auto">
          <a:xfrm>
            <a:off x="7544973" y="5638801"/>
            <a:ext cx="169469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200" b="1"/>
              <a:t>One output</a:t>
            </a:r>
          </a:p>
        </p:txBody>
      </p:sp>
      <p:sp>
        <p:nvSpPr>
          <p:cNvPr id="214029" name="Line 10"/>
          <p:cNvSpPr>
            <a:spLocks noChangeShapeType="1"/>
          </p:cNvSpPr>
          <p:nvPr/>
        </p:nvSpPr>
        <p:spPr bwMode="auto">
          <a:xfrm>
            <a:off x="7620000" y="6172200"/>
            <a:ext cx="1600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pic>
        <p:nvPicPr>
          <p:cNvPr id="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734953"/>
            <a:ext cx="41910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400800" y="900276"/>
            <a:ext cx="5125165" cy="26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1755775" y="973139"/>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p:cNvSpPr>
            <a:spLocks noGrp="1"/>
          </p:cNvSpPr>
          <p:nvPr>
            <p:ph type="title"/>
          </p:nvPr>
        </p:nvSpPr>
        <p:spPr/>
        <p:txBody>
          <a:bodyPr>
            <a:normAutofit fontScale="90000"/>
          </a:bodyPr>
          <a:lstStyle/>
          <a:p>
            <a:pPr>
              <a:defRPr/>
            </a:pPr>
            <a:r>
              <a:rPr b="1" dirty="0"/>
              <a:t>Working Agreements</a:t>
            </a:r>
            <a:endParaRPr dirty="0"/>
          </a:p>
        </p:txBody>
      </p:sp>
      <p:sp>
        <p:nvSpPr>
          <p:cNvPr id="15364" name="Content Placeholder 3"/>
          <p:cNvSpPr>
            <a:spLocks noGrp="1"/>
          </p:cNvSpPr>
          <p:nvPr>
            <p:ph idx="1"/>
          </p:nvPr>
        </p:nvSpPr>
        <p:spPr/>
        <p:txBody>
          <a:bodyPr>
            <a:normAutofit fontScale="92500" lnSpcReduction="10000"/>
          </a:bodyPr>
          <a:lstStyle/>
          <a:p>
            <a:r>
              <a:rPr lang="en-US" sz="2400" dirty="0"/>
              <a:t>Working Time</a:t>
            </a:r>
          </a:p>
          <a:p>
            <a:r>
              <a:rPr lang="en-US" sz="2400" dirty="0"/>
              <a:t>Break Time</a:t>
            </a:r>
          </a:p>
          <a:p>
            <a:r>
              <a:rPr lang="en-US" sz="2400" dirty="0"/>
              <a:t>Electronics</a:t>
            </a:r>
          </a:p>
          <a:p>
            <a:r>
              <a:rPr lang="en-US" sz="2400" dirty="0"/>
              <a:t>Corner Talk</a:t>
            </a:r>
          </a:p>
          <a:p>
            <a:r>
              <a:rPr lang="en-US" sz="2400" dirty="0"/>
              <a:t>Group Exercises</a:t>
            </a:r>
          </a:p>
          <a:p>
            <a:r>
              <a:rPr lang="en-US" sz="2400" dirty="0"/>
              <a:t>Participation</a:t>
            </a:r>
          </a:p>
          <a:p>
            <a:r>
              <a:rPr lang="en-US" sz="2400" dirty="0"/>
              <a:t>Our Values (for this project)</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pPr lvl="1"/>
            <a:r>
              <a:rPr lang="en-US" sz="2400" dirty="0"/>
              <a:t>Share</a:t>
            </a:r>
          </a:p>
          <a:p>
            <a:endParaRPr lang="en-US" dirty="0"/>
          </a:p>
        </p:txBody>
      </p:sp>
      <p:sp>
        <p:nvSpPr>
          <p:cNvPr id="2" name="Content Placeholder 1"/>
          <p:cNvSpPr>
            <a:spLocks noGrp="1"/>
          </p:cNvSpPr>
          <p:nvPr>
            <p:ph sz="quarter" idx="13"/>
          </p:nvPr>
        </p:nvSpPr>
        <p:spPr/>
        <p:txBody>
          <a:bodyPr/>
          <a:lstStyle/>
          <a:p>
            <a:endParaRPr lang="en-US"/>
          </a:p>
        </p:txBody>
      </p:sp>
      <p:sp>
        <p:nvSpPr>
          <p:cNvPr id="15366" name="Slide Number Placeholder 7"/>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D1D55A-E6F5-4207-BA62-348F45F87636}" type="slidenum">
              <a:rPr lang="en-US" altLang="en-US" smtClean="0"/>
              <a:pPr/>
              <a:t>9</a:t>
            </a:fld>
            <a:endParaRPr lang="en-US" altLang="en-US"/>
          </a:p>
        </p:txBody>
      </p:sp>
      <p:sp>
        <p:nvSpPr>
          <p:cNvPr id="7" name="&quot;No&quot; Symbol 6"/>
          <p:cNvSpPr/>
          <p:nvPr/>
        </p:nvSpPr>
        <p:spPr>
          <a:xfrm>
            <a:off x="5029200" y="1676400"/>
            <a:ext cx="685800" cy="6858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5029200" y="25146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4435" name="Content Placeholder 2"/>
          <p:cNvSpPr>
            <a:spLocks noGrp="1"/>
          </p:cNvSpPr>
          <p:nvPr>
            <p:ph idx="1"/>
          </p:nvPr>
        </p:nvSpPr>
        <p:spPr/>
        <p:txBody>
          <a:bodyPr>
            <a:normAutofit fontScale="92500" lnSpcReduction="20000"/>
          </a:bodyPr>
          <a:lstStyle/>
          <a:p>
            <a:pPr>
              <a:lnSpc>
                <a:spcPct val="90000"/>
              </a:lnSpc>
              <a:buFontTx/>
              <a:buChar char="•"/>
              <a:defRPr/>
            </a:pPr>
            <a:r>
              <a:rPr lang="en-US" altLang="en-US" u="sng" dirty="0"/>
              <a:t>Pick List</a:t>
            </a:r>
            <a:r>
              <a:rPr lang="en-US" altLang="en-US" dirty="0"/>
              <a:t> – A dynamic pick list (drop down box) is an EQ if the country names are contained in an internal logical file or external interface file. </a:t>
            </a:r>
          </a:p>
          <a:p>
            <a:pPr>
              <a:lnSpc>
                <a:spcPct val="90000"/>
              </a:lnSpc>
              <a:buFontTx/>
              <a:buChar char="•"/>
              <a:defRPr/>
            </a:pPr>
            <a:r>
              <a:rPr lang="en-US" altLang="en-US" u="sng" dirty="0"/>
              <a:t>Menu</a:t>
            </a:r>
            <a:r>
              <a:rPr lang="en-US" altLang="en-US" dirty="0"/>
              <a:t> – The menu displayed to the right is a </a:t>
            </a:r>
            <a:r>
              <a:rPr lang="en-US" altLang="en-US" u="sng" dirty="0"/>
              <a:t>dynamic</a:t>
            </a:r>
            <a:r>
              <a:rPr lang="en-US" altLang="en-US" dirty="0"/>
              <a:t> menu.  Word displays the last several files that have been opened.  We can easily conclude that this information is being read from some type of internal file.  Hence, the information is dynamic.  The menu would be counted as an EQ. The real distinction is if a menu is dynamic or static.  That is, are the contents of the screen or report dynamic (read from some file) or are they static.</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606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A9B104-0B4C-406B-8566-0140A0E5B142}" type="datetime1">
              <a:rPr lang="en-US" altLang="en-US"/>
              <a:pPr/>
              <a:t>04-Apr-16</a:t>
            </a:fld>
            <a:endParaRPr lang="en-US" altLang="en-US"/>
          </a:p>
        </p:txBody>
      </p:sp>
      <p:sp>
        <p:nvSpPr>
          <p:cNvPr id="89090"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6071"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6073" name="Rectangle 6"/>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2160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352800"/>
            <a:ext cx="306228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8846344" y="1131430"/>
            <a:ext cx="1085714" cy="191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6483" name="Content Placeholder 2"/>
          <p:cNvSpPr>
            <a:spLocks noGrp="1"/>
          </p:cNvSpPr>
          <p:nvPr>
            <p:ph idx="1"/>
          </p:nvPr>
        </p:nvSpPr>
        <p:spPr/>
        <p:txBody>
          <a:bodyPr>
            <a:normAutofit fontScale="62500" lnSpcReduction="20000"/>
          </a:bodyPr>
          <a:lstStyle/>
          <a:p>
            <a:pPr>
              <a:defRPr/>
            </a:pPr>
            <a:r>
              <a:rPr lang="en-US" altLang="en-US" dirty="0"/>
              <a:t>It is common for GUI applications to have External Inputs preceded by serial inquiries. That is, a user may be able to select a customer name from a pick list (first EQ), the customer name is used as input for the second EQ which provides address, phone, zip and other contact information.  From this point forward a user can add, change or delete the customer information (3 EI’s).  In this case, this one screen would represent 2 EQ’s and 3 EI’s.</a:t>
            </a:r>
          </a:p>
          <a:p>
            <a:pPr>
              <a:defRPr/>
            </a:pPr>
            <a:endParaRPr lang="en-US" altLang="en-US" dirty="0"/>
          </a:p>
          <a:p>
            <a:pPr>
              <a:defRPr/>
            </a:pPr>
            <a:endParaRPr lang="en-US" altLang="en-US" dirty="0"/>
          </a:p>
          <a:p>
            <a:pPr>
              <a:buFontTx/>
              <a:buChar char="•"/>
              <a:defRPr/>
            </a:pPr>
            <a:r>
              <a:rPr lang="en-US" altLang="en-US" dirty="0"/>
              <a:t>In the “Create Report” control screen, the user has the ability to select reports. This particular screen has several data elements types such as check box, graph type, dimensions, elements, sub-items and actions keys.</a:t>
            </a:r>
          </a:p>
          <a:p>
            <a:pPr>
              <a:buFontTx/>
              <a:buChar char="•"/>
              <a:defRPr/>
            </a:pPr>
            <a:r>
              <a:rPr lang="en-US" altLang="en-US" dirty="0"/>
              <a:t>User can choice each report individually.  In fact each report is as an object.  The generated report is a combination of several reports (or objects).  Each object has several attributes. </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811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9BEACD-0FE8-42A7-B248-DE9B230490CD}" type="datetime1">
              <a:rPr lang="en-US" altLang="en-US"/>
              <a:pPr/>
              <a:t>04-Apr-16</a:t>
            </a:fld>
            <a:endParaRPr lang="en-US" altLang="en-US"/>
          </a:p>
        </p:txBody>
      </p:sp>
      <p:sp>
        <p:nvSpPr>
          <p:cNvPr id="90114"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8119"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0" name="Rectangle 5"/>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1" name="Rectangle 6"/>
          <p:cNvSpPr>
            <a:spLocks noChangeArrowheads="1"/>
          </p:cNvSpPr>
          <p:nvPr/>
        </p:nvSpPr>
        <p:spPr bwMode="auto">
          <a:xfrm>
            <a:off x="3919538" y="17335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13" name="Picture 7"/>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6891478" y="1191491"/>
            <a:ext cx="4580952" cy="3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altLang="en-US" b="1" i="1" dirty="0">
                <a:latin typeface="Arial" panose="020B0604020202020204" pitchFamily="34" charset="0"/>
              </a:rPr>
              <a:t>External Inputs</a:t>
            </a:r>
            <a:endParaRPr dirty="0"/>
          </a:p>
        </p:txBody>
      </p:sp>
      <p:sp>
        <p:nvSpPr>
          <p:cNvPr id="220163" name="Subtitle 4"/>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EI Definition</a:t>
            </a:r>
            <a:endParaRPr dirty="0"/>
          </a:p>
        </p:txBody>
      </p:sp>
      <p:sp>
        <p:nvSpPr>
          <p:cNvPr id="5632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defRPr/>
            </a:pPr>
            <a:r>
              <a:rPr lang="en-US" altLang="en-US" sz="2400"/>
              <a:t>	An </a:t>
            </a:r>
            <a:r>
              <a:rPr lang="en-US" altLang="en-US" sz="2400" i="1"/>
              <a:t>external input</a:t>
            </a:r>
            <a:r>
              <a:rPr lang="en-US" altLang="en-US" sz="2400"/>
              <a:t> (EI) processes data or control information that comes from outside the application's boundary.  The external input itself is an elementary process. The processed </a:t>
            </a:r>
            <a:r>
              <a:rPr lang="en-US" altLang="en-US" sz="2400" i="1"/>
              <a:t>data</a:t>
            </a:r>
            <a:r>
              <a:rPr lang="en-US" altLang="en-US" sz="2400"/>
              <a:t> maintains one or more ILFs.  The processed </a:t>
            </a:r>
            <a:r>
              <a:rPr lang="en-US" altLang="en-US" sz="2400" i="1"/>
              <a:t>control information</a:t>
            </a:r>
            <a:r>
              <a:rPr lang="en-US" altLang="en-US" sz="2400"/>
              <a:t> may or may not maintain an ILF.</a:t>
            </a:r>
          </a:p>
          <a:p>
            <a:pPr algn="ctr">
              <a:lnSpc>
                <a:spcPct val="90000"/>
              </a:lnSpc>
              <a:buFontTx/>
              <a:buNone/>
              <a:defRPr/>
            </a:pPr>
            <a:r>
              <a:rPr lang="en-US" altLang="en-US" sz="2400" b="1"/>
              <a:t>OR</a:t>
            </a:r>
          </a:p>
          <a:p>
            <a:pPr>
              <a:lnSpc>
                <a:spcPct val="90000"/>
              </a:lnSpc>
              <a:buFontTx/>
              <a:buNone/>
              <a:defRPr/>
            </a:pPr>
            <a:r>
              <a:rPr lang="en-US" altLang="en-US" sz="2400" i="1">
                <a:solidFill>
                  <a:srgbClr val="0000A0"/>
                </a:solidFill>
                <a:latin typeface="Century Schoolbook" panose="02040604050505020304" pitchFamily="18" charset="0"/>
              </a:rPr>
              <a:t>	</a:t>
            </a:r>
            <a:r>
              <a:rPr lang="en-US" altLang="en-US" sz="2400" i="1">
                <a:latin typeface="Century Schoolbook" panose="02040604050505020304" pitchFamily="18" charset="0"/>
              </a:rPr>
              <a:t>External Inputs (EI) is an elementary process in which data crosses the boundary from outside to inside. This data may come from a data input screen, electronically or another application. The data can be either control information or business information. If the data is business information it is used to maintain one or more internal logical files. If the data is control information it does not have to update an internal logical file.</a:t>
            </a:r>
            <a:endParaRPr lang="en-US" altLang="en-US" sz="2400"/>
          </a:p>
        </p:txBody>
      </p:sp>
      <p:sp>
        <p:nvSpPr>
          <p:cNvPr id="3" name="Content Placeholder 2"/>
          <p:cNvSpPr>
            <a:spLocks noGrp="1"/>
          </p:cNvSpPr>
          <p:nvPr>
            <p:ph sz="quarter" idx="13"/>
          </p:nvPr>
        </p:nvSpPr>
        <p:spPr/>
        <p:txBody>
          <a:bodyPr/>
          <a:lstStyle/>
          <a:p>
            <a:endParaRPr lang="en-US"/>
          </a:p>
        </p:txBody>
      </p:sp>
      <p:sp>
        <p:nvSpPr>
          <p:cNvPr id="22221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B0D16C-DD4C-4A86-B1C0-EE91523601E5}" type="datetime1">
              <a:rPr lang="en-US" altLang="en-US"/>
              <a:pPr/>
              <a:t>04-Apr-16</a:t>
            </a:fld>
            <a:endParaRPr lang="en-US" altLang="en-US"/>
          </a:p>
        </p:txBody>
      </p:sp>
      <p:sp>
        <p:nvSpPr>
          <p:cNvPr id="22221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Vocabulary to Identify EI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0835975"/>
              </p:ext>
            </p:extLst>
          </p:nvPr>
        </p:nvGraphicFramePr>
        <p:xfrm>
          <a:off x="508000" y="762000"/>
          <a:ext cx="11226800" cy="5577840"/>
        </p:xfrm>
        <a:graphic>
          <a:graphicData uri="http://schemas.openxmlformats.org/drawingml/2006/table">
            <a:tbl>
              <a:tblPr>
                <a:tableStyleId>{2D5ABB26-0587-4C30-8999-92F81FD0307C}</a:tableStyleId>
              </a:tblPr>
              <a:tblGrid>
                <a:gridCol w="5613400">
                  <a:extLst>
                    <a:ext uri="{9D8B030D-6E8A-4147-A177-3AD203B41FA5}">
                      <a16:colId xmlns:a16="http://schemas.microsoft.com/office/drawing/2014/main" val="3162826065"/>
                    </a:ext>
                  </a:extLst>
                </a:gridCol>
                <a:gridCol w="5613400">
                  <a:extLst>
                    <a:ext uri="{9D8B030D-6E8A-4147-A177-3AD203B41FA5}">
                      <a16:colId xmlns:a16="http://schemas.microsoft.com/office/drawing/2014/main" val="189516915"/>
                    </a:ext>
                  </a:extLst>
                </a:gridCol>
              </a:tblGrid>
              <a:tr h="370840">
                <a:tc>
                  <a:txBody>
                    <a:bodyPr/>
                    <a:lstStyle/>
                    <a:p>
                      <a:r>
                        <a:rPr lang="en-US" sz="2400" dirty="0"/>
                        <a:t>Add,	</a:t>
                      </a:r>
                    </a:p>
                    <a:p>
                      <a:r>
                        <a:rPr lang="en-US" sz="2400" dirty="0"/>
                        <a:t>Activate</a:t>
                      </a:r>
                    </a:p>
                    <a:p>
                      <a:r>
                        <a:rPr lang="en-US" sz="2400" dirty="0"/>
                        <a:t>Amend (change and delete)</a:t>
                      </a:r>
                    </a:p>
                    <a:p>
                      <a:r>
                        <a:rPr lang="en-US" sz="2400" dirty="0"/>
                        <a:t>Cancel</a:t>
                      </a:r>
                    </a:p>
                    <a:p>
                      <a:r>
                        <a:rPr lang="en-US" sz="2400" dirty="0"/>
                        <a:t>Change</a:t>
                      </a:r>
                    </a:p>
                    <a:p>
                      <a:r>
                        <a:rPr lang="en-US" sz="2400" dirty="0"/>
                        <a:t>Convert (change)</a:t>
                      </a:r>
                    </a:p>
                    <a:p>
                      <a:r>
                        <a:rPr lang="en-US" sz="2400" dirty="0"/>
                        <a:t>Create (add)</a:t>
                      </a:r>
                    </a:p>
                    <a:p>
                      <a:r>
                        <a:rPr lang="en-US" sz="2400" dirty="0"/>
                        <a:t>Delete</a:t>
                      </a:r>
                    </a:p>
                    <a:p>
                      <a:r>
                        <a:rPr lang="en-US" sz="2400" dirty="0" err="1"/>
                        <a:t>Deassign</a:t>
                      </a:r>
                      <a:endParaRPr lang="en-US" sz="2400" dirty="0"/>
                    </a:p>
                    <a:p>
                      <a:r>
                        <a:rPr lang="en-US" sz="2400" dirty="0"/>
                        <a:t>Disable</a:t>
                      </a:r>
                    </a:p>
                    <a:p>
                      <a:r>
                        <a:rPr lang="en-US" sz="2400" dirty="0"/>
                        <a:t>Disconnect (change or delete)</a:t>
                      </a:r>
                    </a:p>
                    <a:p>
                      <a:r>
                        <a:rPr lang="en-US" sz="2400" dirty="0"/>
                        <a:t>Enable</a:t>
                      </a:r>
                    </a:p>
                    <a:p>
                      <a:r>
                        <a:rPr lang="en-US" sz="2400" dirty="0"/>
                        <a:t>Edit (change)</a:t>
                      </a:r>
                    </a:p>
                    <a:p>
                      <a:r>
                        <a:rPr lang="en-US" sz="2400" dirty="0"/>
                        <a:t>Insert ( add and change)</a:t>
                      </a:r>
                    </a:p>
                    <a:p>
                      <a:r>
                        <a:rPr lang="en-US" sz="2400" dirty="0"/>
                        <a:t>Maintain (add, change, or delete)</a:t>
                      </a:r>
                    </a:p>
                  </a:txBody>
                  <a:tcPr/>
                </a:tc>
                <a:tc>
                  <a:txBody>
                    <a:bodyPr/>
                    <a:lstStyle/>
                    <a:p>
                      <a:r>
                        <a:rPr lang="en-US" sz="2400" dirty="0"/>
                        <a:t>Memorize (add)</a:t>
                      </a:r>
                    </a:p>
                    <a:p>
                      <a:r>
                        <a:rPr lang="en-US" sz="2400" dirty="0"/>
                        <a:t>Modify (change)</a:t>
                      </a:r>
                    </a:p>
                    <a:p>
                      <a:r>
                        <a:rPr lang="en-US" sz="2400" dirty="0"/>
                        <a:t>Override (change)</a:t>
                      </a:r>
                    </a:p>
                    <a:p>
                      <a:r>
                        <a:rPr lang="en-US" sz="2400" dirty="0"/>
                        <a:t>Post (add, change and delete)</a:t>
                      </a:r>
                    </a:p>
                    <a:p>
                      <a:r>
                        <a:rPr lang="en-US" sz="2400" dirty="0"/>
                        <a:t>Remove (delete)</a:t>
                      </a:r>
                    </a:p>
                    <a:p>
                      <a:r>
                        <a:rPr lang="en-US" sz="2400" dirty="0"/>
                        <a:t>Reactivate (change)</a:t>
                      </a:r>
                    </a:p>
                    <a:p>
                      <a:r>
                        <a:rPr lang="en-US" sz="2400" dirty="0"/>
                        <a:t>Remit</a:t>
                      </a:r>
                    </a:p>
                    <a:p>
                      <a:r>
                        <a:rPr lang="en-US" sz="2400" dirty="0"/>
                        <a:t>Replace (change)</a:t>
                      </a:r>
                    </a:p>
                    <a:p>
                      <a:r>
                        <a:rPr lang="en-US" sz="2400" dirty="0"/>
                        <a:t>Revise (change and delete)</a:t>
                      </a:r>
                    </a:p>
                    <a:p>
                      <a:r>
                        <a:rPr lang="en-US" sz="2400" dirty="0"/>
                        <a:t>Save (add, change or delete)</a:t>
                      </a:r>
                    </a:p>
                    <a:p>
                      <a:r>
                        <a:rPr lang="en-US" sz="2400" dirty="0"/>
                        <a:t>Store (add)</a:t>
                      </a:r>
                    </a:p>
                    <a:p>
                      <a:r>
                        <a:rPr lang="en-US" sz="2400" dirty="0"/>
                        <a:t>Suspend (change or delete)</a:t>
                      </a:r>
                    </a:p>
                    <a:p>
                      <a:r>
                        <a:rPr lang="en-US" sz="2400" dirty="0"/>
                        <a:t>Submit (add, change or delete)</a:t>
                      </a:r>
                    </a:p>
                    <a:p>
                      <a:r>
                        <a:rPr lang="en-US" sz="2400" dirty="0"/>
                        <a:t>Update (add, change or delete)</a:t>
                      </a:r>
                    </a:p>
                    <a:p>
                      <a:r>
                        <a:rPr lang="en-US" sz="2400" dirty="0"/>
                        <a:t>Voids (change and delete)</a:t>
                      </a:r>
                    </a:p>
                  </a:txBody>
                  <a:tcPr/>
                </a:tc>
                <a:extLst>
                  <a:ext uri="{0D108BD9-81ED-4DB2-BD59-A6C34878D82A}">
                    <a16:rowId xmlns:a16="http://schemas.microsoft.com/office/drawing/2014/main" val="867737350"/>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94</a:t>
            </a:fld>
            <a:endParaRPr lang="en-US"/>
          </a:p>
        </p:txBody>
      </p:sp>
    </p:spTree>
    <p:extLst>
      <p:ext uri="{BB962C8B-B14F-4D97-AF65-F5344CB8AC3E}">
        <p14:creationId xmlns:p14="http://schemas.microsoft.com/office/powerpoint/2010/main" val="2234821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latin typeface="Arial" panose="020B0604020202020204" pitchFamily="34" charset="0"/>
              </a:rPr>
              <a:t>File Types Referenced</a:t>
            </a:r>
            <a:endParaRPr dirty="0"/>
          </a:p>
        </p:txBody>
      </p:sp>
      <p:sp>
        <p:nvSpPr>
          <p:cNvPr id="2304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sz="2800" b="1"/>
              <a:t>Definition</a:t>
            </a:r>
          </a:p>
          <a:p>
            <a:pPr>
              <a:spcAft>
                <a:spcPct val="48000"/>
              </a:spcAft>
              <a:buFontTx/>
              <a:buNone/>
            </a:pPr>
            <a:r>
              <a:rPr lang="en-US" altLang="en-US" sz="2800"/>
              <a:t>A </a:t>
            </a:r>
            <a:r>
              <a:rPr lang="en-US" altLang="en-US" sz="2800" i="1"/>
              <a:t>file type referenced</a:t>
            </a:r>
            <a:r>
              <a:rPr lang="en-US" altLang="en-US" sz="2800"/>
              <a:t> is </a:t>
            </a:r>
          </a:p>
          <a:p>
            <a:pPr>
              <a:spcAft>
                <a:spcPct val="48000"/>
              </a:spcAft>
            </a:pPr>
            <a:r>
              <a:rPr lang="en-US" altLang="en-US" sz="2800"/>
              <a:t>An internal logical file read or maintained by a function type </a:t>
            </a:r>
          </a:p>
          <a:p>
            <a:pPr>
              <a:spcAft>
                <a:spcPct val="48000"/>
              </a:spcAft>
            </a:pPr>
            <a:r>
              <a:rPr lang="en-US" altLang="en-US" sz="2800"/>
              <a:t>An external interface file read by a function type.</a:t>
            </a:r>
          </a:p>
        </p:txBody>
      </p:sp>
      <p:sp>
        <p:nvSpPr>
          <p:cNvPr id="3" name="Content Placeholder 2"/>
          <p:cNvSpPr>
            <a:spLocks noGrp="1"/>
          </p:cNvSpPr>
          <p:nvPr>
            <p:ph sz="quarter" idx="13"/>
          </p:nvPr>
        </p:nvSpPr>
        <p:spPr/>
        <p:txBody>
          <a:bodyPr/>
          <a:lstStyle/>
          <a:p>
            <a:endParaRPr lang="en-US"/>
          </a:p>
        </p:txBody>
      </p:sp>
      <p:sp>
        <p:nvSpPr>
          <p:cNvPr id="2304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0A5FC-6152-4AA0-85F1-97BD2E316C92}" type="datetime1">
              <a:rPr lang="en-US" altLang="en-US"/>
              <a:pPr/>
              <a:t>04-Apr-16</a:t>
            </a:fld>
            <a:endParaRPr lang="en-US" altLang="en-US"/>
          </a:p>
        </p:txBody>
      </p:sp>
      <p:sp>
        <p:nvSpPr>
          <p:cNvPr id="2304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FTR Rules</a:t>
            </a:r>
            <a:endParaRPr/>
          </a:p>
        </p:txBody>
      </p:sp>
      <p:sp>
        <p:nvSpPr>
          <p:cNvPr id="23245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spcAft>
                <a:spcPct val="48000"/>
              </a:spcAft>
            </a:pPr>
            <a:r>
              <a:rPr lang="en-US" altLang="en-US" sz="2500"/>
              <a:t>Count a file type referenced for each internal logical file (ILF) maintained.</a:t>
            </a:r>
          </a:p>
          <a:p>
            <a:pPr>
              <a:spcAft>
                <a:spcPct val="48000"/>
              </a:spcAft>
            </a:pPr>
            <a:r>
              <a:rPr lang="en-US" altLang="en-US" sz="2500"/>
              <a:t>Count a file type referenced for each internal logical file (ILF) or external interface file (EIF) read during the processing of the external input.</a:t>
            </a:r>
          </a:p>
          <a:p>
            <a:pPr>
              <a:spcAft>
                <a:spcPct val="48000"/>
              </a:spcAft>
            </a:pPr>
            <a:r>
              <a:rPr lang="en-US" altLang="en-US" sz="2500"/>
              <a:t>Count only one FTR for each ILF that is both maintained and read by the external input.</a:t>
            </a:r>
          </a:p>
        </p:txBody>
      </p:sp>
      <p:sp>
        <p:nvSpPr>
          <p:cNvPr id="3" name="Content Placeholder 2"/>
          <p:cNvSpPr>
            <a:spLocks noGrp="1"/>
          </p:cNvSpPr>
          <p:nvPr>
            <p:ph sz="quarter" idx="13"/>
          </p:nvPr>
        </p:nvSpPr>
        <p:spPr/>
        <p:txBody>
          <a:bodyPr/>
          <a:lstStyle/>
          <a:p>
            <a:endParaRPr lang="en-US"/>
          </a:p>
        </p:txBody>
      </p:sp>
      <p:sp>
        <p:nvSpPr>
          <p:cNvPr id="23245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F6273D-F808-4678-8FA7-AD71A24ACD71}" type="datetime1">
              <a:rPr lang="en-US" altLang="en-US"/>
              <a:pPr/>
              <a:t>04-Apr-16</a:t>
            </a:fld>
            <a:endParaRPr lang="en-US" altLang="en-US"/>
          </a:p>
        </p:txBody>
      </p:sp>
      <p:sp>
        <p:nvSpPr>
          <p:cNvPr id="23245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Data Element Types</a:t>
            </a:r>
            <a:endParaRPr dirty="0"/>
          </a:p>
        </p:txBody>
      </p:sp>
      <p:sp>
        <p:nvSpPr>
          <p:cNvPr id="223235" name="Content Placeholder 2"/>
          <p:cNvSpPr>
            <a:spLocks noGrp="1"/>
          </p:cNvSpPr>
          <p:nvPr>
            <p:ph idx="1"/>
          </p:nvPr>
        </p:nvSpPr>
        <p:spPr/>
        <p:txBody>
          <a:bodyPr/>
          <a:lstStyle/>
          <a:p>
            <a:pPr marL="0" indent="0">
              <a:buNone/>
              <a:defRPr/>
            </a:pPr>
            <a:r>
              <a:rPr lang="en-US" altLang="en-US" dirty="0">
                <a:latin typeface="Helv"/>
                <a:cs typeface="Times New Roman" panose="02020603050405020304" pitchFamily="18" charset="0"/>
              </a:rPr>
              <a:t>A </a:t>
            </a:r>
            <a:r>
              <a:rPr lang="en-US" altLang="en-US" i="1" dirty="0">
                <a:latin typeface="Helv"/>
                <a:cs typeface="Times New Roman" panose="02020603050405020304" pitchFamily="18" charset="0"/>
              </a:rPr>
              <a:t>data element type</a:t>
            </a:r>
            <a:r>
              <a:rPr lang="en-US" altLang="en-US" dirty="0">
                <a:latin typeface="Helv"/>
                <a:cs typeface="Times New Roman" panose="02020603050405020304" pitchFamily="18" charset="0"/>
              </a:rPr>
              <a:t> (DET) is a unique user recognizable, non-recursive field maintained on the Internal Logical File by the External Input</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345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63243D-07B8-41AB-BDDF-7E8B4D52EB6E}" type="datetime1">
              <a:rPr lang="en-US" altLang="en-US"/>
              <a:pPr/>
              <a:t>04-Apr-16</a:t>
            </a:fld>
            <a:endParaRPr lang="en-US" altLang="en-US"/>
          </a:p>
        </p:txBody>
      </p:sp>
      <p:sp>
        <p:nvSpPr>
          <p:cNvPr id="23450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2466" name="Rectangle 2"/>
          <p:cNvSpPr>
            <a:spLocks noChangeArrowheads="1"/>
          </p:cNvSpPr>
          <p:nvPr/>
        </p:nvSpPr>
        <p:spPr bwMode="auto">
          <a:xfrm>
            <a:off x="22098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4504" name="Rectangle 3"/>
          <p:cNvSpPr>
            <a:spLocks noChangeArrowheads="1"/>
          </p:cNvSpPr>
          <p:nvPr/>
        </p:nvSpPr>
        <p:spPr bwMode="auto">
          <a:xfrm>
            <a:off x="2133600" y="266700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a:latin typeface="Helv"/>
              <a:cs typeface="Times New Roman" panose="02020603050405020304" pitchFamily="18"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a:t>
            </a:r>
            <a:endParaRPr dirty="0"/>
          </a:p>
        </p:txBody>
      </p:sp>
      <p:sp>
        <p:nvSpPr>
          <p:cNvPr id="236547" name="Content Placeholder 2"/>
          <p:cNvSpPr>
            <a:spLocks noGrp="1"/>
          </p:cNvSpPr>
          <p:nvPr>
            <p:ph idx="1"/>
          </p:nvPr>
        </p:nvSpPr>
        <p:spPr/>
        <p:txBody>
          <a:bodyPr/>
          <a:lstStyle/>
          <a:p>
            <a:pPr>
              <a:lnSpc>
                <a:spcPct val="90000"/>
              </a:lnSpc>
            </a:pPr>
            <a:r>
              <a:rPr lang="en-US" altLang="en-US" sz="2400">
                <a:latin typeface="Arial" panose="020B0604020202020204" pitchFamily="34" charset="0"/>
                <a:cs typeface="Times New Roman" panose="02020603050405020304" pitchFamily="18" charset="0"/>
              </a:rPr>
              <a:t>Count a DET for each unique user recognizable, non-recursive field maintained on an ILF by an external input.  </a:t>
            </a:r>
          </a:p>
          <a:p>
            <a:pPr>
              <a:lnSpc>
                <a:spcPct val="90000"/>
              </a:lnSpc>
            </a:pPr>
            <a:r>
              <a:rPr lang="en-US" altLang="en-US" sz="2400">
                <a:latin typeface="Arial" panose="020B0604020202020204" pitchFamily="34" charset="0"/>
                <a:cs typeface="Times New Roman" panose="02020603050405020304" pitchFamily="18" charset="0"/>
              </a:rPr>
              <a:t>Count a DET for each field that is not entered by the user, but through an external input, is maintained on an internal logical file.</a:t>
            </a:r>
          </a:p>
          <a:p>
            <a:pPr>
              <a:lnSpc>
                <a:spcPct val="90000"/>
              </a:lnSpc>
            </a:pPr>
            <a:r>
              <a:rPr lang="en-US" altLang="en-US" sz="2400">
                <a:latin typeface="Arial" panose="020B0604020202020204" pitchFamily="34" charset="0"/>
                <a:cs typeface="Times New Roman" panose="02020603050405020304" pitchFamily="18" charset="0"/>
              </a:rPr>
              <a:t>Count the following physical implementation techniques as a </a:t>
            </a:r>
            <a:r>
              <a:rPr lang="en-US" altLang="en-US" sz="2400" b="1">
                <a:latin typeface="Arial" panose="020B0604020202020204" pitchFamily="34" charset="0"/>
                <a:cs typeface="Times New Roman" panose="02020603050405020304" pitchFamily="18" charset="0"/>
              </a:rPr>
              <a:t>single DET for the entire group of fields</a:t>
            </a:r>
            <a:r>
              <a:rPr lang="en-US" altLang="en-US" sz="2400">
                <a:latin typeface="Arial" panose="020B0604020202020204" pitchFamily="34" charset="0"/>
                <a:cs typeface="Times New Roman" panose="02020603050405020304" pitchFamily="18" charset="0"/>
              </a:rPr>
              <a:t>:</a:t>
            </a:r>
            <a:r>
              <a:rPr lang="en-US" altLang="en-US">
                <a:latin typeface="Arial" panose="020B0604020202020204" pitchFamily="34" charset="0"/>
                <a:cs typeface="Times New Roman" panose="02020603050405020304" pitchFamily="18" charset="0"/>
              </a:rPr>
              <a:t>  </a:t>
            </a:r>
          </a:p>
          <a:p>
            <a:pPr lvl="1">
              <a:buFontTx/>
              <a:buChar char="–"/>
            </a:pPr>
            <a:r>
              <a:rPr lang="en-US" altLang="en-US" sz="2000">
                <a:latin typeface="Arial" panose="020B0604020202020204" pitchFamily="34" charset="0"/>
                <a:cs typeface="Times New Roman" panose="02020603050405020304" pitchFamily="18" charset="0"/>
              </a:rPr>
              <a:t>A logical field that is stored physically as multiple fields, but is required by the user as a single piece of information.</a:t>
            </a:r>
          </a:p>
          <a:p>
            <a:pPr lvl="1">
              <a:buFontTx/>
              <a:buChar char="–"/>
            </a:pPr>
            <a:r>
              <a:rPr lang="en-US" altLang="en-US" sz="2000" u="sng">
                <a:latin typeface="Arial" panose="020B0604020202020204" pitchFamily="34" charset="0"/>
                <a:cs typeface="Times New Roman" panose="02020603050405020304" pitchFamily="18" charset="0"/>
              </a:rPr>
              <a:t>For example</a:t>
            </a:r>
            <a:r>
              <a:rPr lang="en-US" altLang="en-US" sz="2000">
                <a:latin typeface="Arial" panose="020B0604020202020204" pitchFamily="34" charset="0"/>
                <a:cs typeface="Times New Roman" panose="02020603050405020304" pitchFamily="18" charset="0"/>
              </a:rPr>
              <a:t>,</a:t>
            </a:r>
            <a:r>
              <a:rPr lang="en-US" altLang="en-US" sz="2000" b="1">
                <a:latin typeface="Arial" panose="020B0604020202020204" pitchFamily="34" charset="0"/>
                <a:cs typeface="Times New Roman" panose="02020603050405020304" pitchFamily="18" charset="0"/>
              </a:rPr>
              <a:t> </a:t>
            </a:r>
            <a:r>
              <a:rPr lang="en-US" altLang="en-US" sz="2000">
                <a:latin typeface="Arial" panose="020B0604020202020204" pitchFamily="34" charset="0"/>
                <a:cs typeface="Times New Roman" panose="02020603050405020304" pitchFamily="18" charset="0"/>
              </a:rPr>
              <a:t>an account number or date physically stored in multiple fields, but required by the user as a single piece of information, is counted as one DET.</a:t>
            </a:r>
          </a:p>
          <a:p>
            <a:endParaRPr lang="en-US" altLang="en-US"/>
          </a:p>
        </p:txBody>
      </p:sp>
      <p:sp>
        <p:nvSpPr>
          <p:cNvPr id="3" name="Content Placeholder 2"/>
          <p:cNvSpPr>
            <a:spLocks noGrp="1"/>
          </p:cNvSpPr>
          <p:nvPr>
            <p:ph sz="quarter" idx="13"/>
          </p:nvPr>
        </p:nvSpPr>
        <p:spPr/>
        <p:txBody>
          <a:bodyPr/>
          <a:lstStyle/>
          <a:p>
            <a:endParaRPr lang="en-US"/>
          </a:p>
        </p:txBody>
      </p:sp>
      <p:sp>
        <p:nvSpPr>
          <p:cNvPr id="23654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4A14FC-4F29-4A21-8188-4FC4BA6BB68B}" type="datetime1">
              <a:rPr lang="en-US" altLang="en-US"/>
              <a:pPr/>
              <a:t>04-Apr-16</a:t>
            </a:fld>
            <a:endParaRPr lang="en-US" altLang="en-US"/>
          </a:p>
        </p:txBody>
      </p:sp>
      <p:sp>
        <p:nvSpPr>
          <p:cNvPr id="236550"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3490"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6552" name="Rectangle 3"/>
          <p:cNvSpPr>
            <a:spLocks noChangeArrowheads="1"/>
          </p:cNvSpPr>
          <p:nvPr/>
        </p:nvSpPr>
        <p:spPr bwMode="auto">
          <a:xfrm>
            <a:off x="1828800" y="1219200"/>
            <a:ext cx="8610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Tx/>
              <a:buNone/>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227331" name="Content Placeholder 2"/>
          <p:cNvSpPr>
            <a:spLocks noGrp="1"/>
          </p:cNvSpPr>
          <p:nvPr>
            <p:ph idx="1"/>
          </p:nvPr>
        </p:nvSpPr>
        <p:spPr/>
        <p:txBody>
          <a:bodyPr>
            <a:normAutofit fontScale="70000" lnSpcReduction="20000"/>
          </a:bodyPr>
          <a:lstStyle/>
          <a:p>
            <a:pPr>
              <a:lnSpc>
                <a:spcPct val="120000"/>
              </a:lnSpc>
              <a:defRPr/>
            </a:pPr>
            <a:r>
              <a:rPr lang="en-US" altLang="en-US" b="1" dirty="0">
                <a:latin typeface="Arial" panose="020B0604020202020204" pitchFamily="34" charset="0"/>
                <a:cs typeface="Times New Roman" panose="02020603050405020304" pitchFamily="18" charset="0"/>
              </a:rPr>
              <a:t>Radio Buttons – </a:t>
            </a:r>
            <a:r>
              <a:rPr lang="en-US" altLang="en-US" dirty="0">
                <a:latin typeface="Arial" panose="020B0604020202020204" pitchFamily="34" charset="0"/>
                <a:cs typeface="Times New Roman" panose="02020603050405020304" pitchFamily="18" charset="0"/>
              </a:rPr>
              <a:t>One DET is counted for all the radio buttons contained in the frame. </a:t>
            </a:r>
          </a:p>
          <a:p>
            <a:pPr>
              <a:lnSpc>
                <a:spcPct val="120000"/>
              </a:lnSpc>
              <a:defRPr/>
            </a:pPr>
            <a:r>
              <a:rPr lang="en-US" altLang="en-US" b="1" dirty="0">
                <a:latin typeface="Arial" panose="020B0604020202020204" pitchFamily="34" charset="0"/>
                <a:cs typeface="Times New Roman" panose="02020603050405020304" pitchFamily="18" charset="0"/>
              </a:rPr>
              <a:t>Check Boxes – </a:t>
            </a:r>
            <a:r>
              <a:rPr lang="en-US" altLang="en-US" dirty="0">
                <a:latin typeface="Arial" panose="020B0604020202020204" pitchFamily="34" charset="0"/>
                <a:cs typeface="Times New Roman" panose="02020603050405020304" pitchFamily="18" charset="0"/>
              </a:rPr>
              <a:t>Each check box, within a frame, that can be selected should be treated as a data element. </a:t>
            </a:r>
          </a:p>
          <a:p>
            <a:pPr>
              <a:lnSpc>
                <a:spcPct val="120000"/>
              </a:lnSpc>
              <a:defRPr/>
            </a:pPr>
            <a:r>
              <a:rPr lang="en-US" altLang="en-US" b="1" dirty="0">
                <a:latin typeface="Arial" panose="020B0604020202020204" pitchFamily="34" charset="0"/>
                <a:cs typeface="Times New Roman" panose="02020603050405020304" pitchFamily="18" charset="0"/>
              </a:rPr>
              <a:t>Command Buttons              – </a:t>
            </a:r>
            <a:r>
              <a:rPr lang="en-US" altLang="en-US" dirty="0">
                <a:latin typeface="Arial" panose="020B0604020202020204" pitchFamily="34" charset="0"/>
                <a:cs typeface="Times New Roman" panose="02020603050405020304" pitchFamily="18" charset="0"/>
              </a:rPr>
              <a:t>According to IFPUG counting rules each command button would be counted as a data element for the action it invokes. </a:t>
            </a:r>
          </a:p>
          <a:p>
            <a:pPr>
              <a:lnSpc>
                <a:spcPct val="120000"/>
              </a:lnSpc>
              <a:defRPr/>
            </a:pPr>
            <a:r>
              <a:rPr lang="en-US" altLang="en-US" b="1" dirty="0">
                <a:latin typeface="Arial" panose="020B0604020202020204" pitchFamily="34" charset="0"/>
                <a:cs typeface="Times New Roman" panose="02020603050405020304" pitchFamily="18" charset="0"/>
              </a:rPr>
              <a:t>Display of Graphical Images or Icons – </a:t>
            </a:r>
            <a:r>
              <a:rPr lang="en-US" altLang="en-US" dirty="0">
                <a:latin typeface="Arial" panose="020B0604020202020204" pitchFamily="34" charset="0"/>
                <a:cs typeface="Times New Roman" panose="02020603050405020304" pitchFamily="18" charset="0"/>
              </a:rPr>
              <a:t>A display of a graphical image or schematic is treated as a single DET.</a:t>
            </a:r>
          </a:p>
          <a:p>
            <a:pPr>
              <a:lnSpc>
                <a:spcPct val="120000"/>
              </a:lnSpc>
              <a:defRPr/>
            </a:pPr>
            <a:r>
              <a:rPr lang="en-US" altLang="en-US" b="1" dirty="0">
                <a:latin typeface="Arial" panose="020B0604020202020204" pitchFamily="34" charset="0"/>
                <a:cs typeface="Times New Roman" panose="02020603050405020304" pitchFamily="18" charset="0"/>
              </a:rPr>
              <a:t>Sound Bytes - S</a:t>
            </a:r>
            <a:r>
              <a:rPr lang="en-US" altLang="en-US" dirty="0">
                <a:latin typeface="Arial" panose="020B0604020202020204" pitchFamily="34" charset="0"/>
                <a:cs typeface="Times New Roman" panose="02020603050405020304" pitchFamily="18" charset="0"/>
              </a:rPr>
              <a:t>ound byte is one DET. </a:t>
            </a:r>
          </a:p>
          <a:p>
            <a:pPr>
              <a:lnSpc>
                <a:spcPct val="120000"/>
              </a:lnSpc>
              <a:defRPr/>
            </a:pPr>
            <a:r>
              <a:rPr lang="en-US" altLang="en-US" b="1" dirty="0">
                <a:latin typeface="Arial" panose="020B0604020202020204" pitchFamily="34" charset="0"/>
                <a:cs typeface="Times New Roman" panose="02020603050405020304" pitchFamily="18" charset="0"/>
              </a:rPr>
              <a:t>Photographic Images – </a:t>
            </a:r>
            <a:r>
              <a:rPr lang="en-US" altLang="en-US" dirty="0">
                <a:latin typeface="Arial" panose="020B0604020202020204" pitchFamily="34" charset="0"/>
                <a:cs typeface="Times New Roman" panose="02020603050405020304" pitchFamily="18" charset="0"/>
              </a:rPr>
              <a:t>A photographic image is one DET.</a:t>
            </a:r>
          </a:p>
          <a:p>
            <a:pPr>
              <a:lnSpc>
                <a:spcPct val="120000"/>
              </a:lnSpc>
              <a:defRPr/>
            </a:pPr>
            <a:r>
              <a:rPr lang="en-US" altLang="en-US" b="1" dirty="0">
                <a:latin typeface="Arial" panose="020B0604020202020204" pitchFamily="34" charset="0"/>
                <a:cs typeface="Times New Roman" panose="02020603050405020304" pitchFamily="18" charset="0"/>
              </a:rPr>
              <a:t>Messages – </a:t>
            </a:r>
            <a:r>
              <a:rPr lang="en-US" altLang="en-US" dirty="0">
                <a:latin typeface="Arial" panose="020B0604020202020204" pitchFamily="34" charset="0"/>
                <a:cs typeface="Times New Roman" panose="02020603050405020304" pitchFamily="18" charset="0"/>
              </a:rPr>
              <a:t>Error message and Confirmation message are treated as a one DET each for the appropriate transaction. </a:t>
            </a:r>
            <a:endParaRPr lang="en-US" altLang="en-US" dirty="0"/>
          </a:p>
        </p:txBody>
      </p:sp>
      <p:sp>
        <p:nvSpPr>
          <p:cNvPr id="3" name="Content Placeholder 2"/>
          <p:cNvSpPr>
            <a:spLocks noGrp="1"/>
          </p:cNvSpPr>
          <p:nvPr>
            <p:ph sz="quarter" idx="13"/>
          </p:nvPr>
        </p:nvSpPr>
        <p:spPr/>
        <p:txBody>
          <a:bodyPr/>
          <a:lstStyle/>
          <a:p>
            <a:endParaRPr lang="en-US"/>
          </a:p>
        </p:txBody>
      </p:sp>
      <p:sp>
        <p:nvSpPr>
          <p:cNvPr id="2385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95AE8C-E2C7-4FE3-A63F-408C6AAB96EA}" type="datetime1">
              <a:rPr lang="en-US" altLang="en-US"/>
              <a:pPr/>
              <a:t>04-Apr-16</a:t>
            </a:fld>
            <a:endParaRPr lang="en-US" altLang="en-US"/>
          </a:p>
        </p:txBody>
      </p:sp>
      <p:sp>
        <p:nvSpPr>
          <p:cNvPr id="2385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451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8600" name="Rectangle 3"/>
          <p:cNvSpPr>
            <a:spLocks noChangeArrowheads="1"/>
          </p:cNvSpPr>
          <p:nvPr/>
        </p:nvSpPr>
        <p:spPr bwMode="auto">
          <a:xfrm>
            <a:off x="1828800" y="1371600"/>
            <a:ext cx="8610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 typeface="ZapfDingbats"/>
              <a:buChar char="r"/>
            </a:pPr>
            <a:endParaRPr lang="en-US" altLang="en-US" sz="2200">
              <a:latin typeface="Arial" panose="020B0604020202020204" pitchFamily="34" charset="0"/>
              <a:cs typeface="Times New Roman" panose="02020603050405020304" pitchFamily="18" charset="0"/>
            </a:endParaRPr>
          </a:p>
        </p:txBody>
      </p:sp>
      <p:pic>
        <p:nvPicPr>
          <p:cNvPr id="238601" name="Picture 4" descr="ok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362200"/>
            <a:ext cx="866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heme/theme1.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19854</TotalTime>
  <Words>8936</Words>
  <Application>Microsoft Office PowerPoint</Application>
  <PresentationFormat>Widescreen</PresentationFormat>
  <Paragraphs>1564</Paragraphs>
  <Slides>157</Slides>
  <Notes>103</Notes>
  <HiddenSlides>11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157</vt:i4>
      </vt:variant>
    </vt:vector>
  </HeadingPairs>
  <TitlesOfParts>
    <vt:vector size="172" baseType="lpstr">
      <vt:lpstr>Arial Unicode MS</vt:lpstr>
      <vt:lpstr>Microsoft YaHei</vt:lpstr>
      <vt:lpstr>&amp;apos</vt:lpstr>
      <vt:lpstr>Algerian</vt:lpstr>
      <vt:lpstr>Arial</vt:lpstr>
      <vt:lpstr>Calibri</vt:lpstr>
      <vt:lpstr>Century Schoolbook</vt:lpstr>
      <vt:lpstr>Helv</vt:lpstr>
      <vt:lpstr>Kabel Bk BT</vt:lpstr>
      <vt:lpstr>Times New Roman</vt:lpstr>
      <vt:lpstr>TimesNewRoman</vt:lpstr>
      <vt:lpstr>TimesNewRoman,Italic</vt:lpstr>
      <vt:lpstr>Wingdings</vt:lpstr>
      <vt:lpstr>ZapfDingbats</vt:lpstr>
      <vt:lpstr>1_Office Theme</vt:lpstr>
      <vt:lpstr>PowerPoint Presentation</vt:lpstr>
      <vt:lpstr>Faculty &amp; Participants An Introduction</vt:lpstr>
      <vt:lpstr>Trainer Introduction</vt:lpstr>
      <vt:lpstr>PowerPoint Presentation</vt:lpstr>
      <vt:lpstr>My Favorite Quotes</vt:lpstr>
      <vt:lpstr>PowerPoint Presentation</vt:lpstr>
      <vt:lpstr>PowerPoint Presentation</vt:lpstr>
      <vt:lpstr>PowerPoint Presentation</vt:lpstr>
      <vt:lpstr>Working Agreements</vt:lpstr>
      <vt:lpstr>Workshop Objective</vt:lpstr>
      <vt:lpstr>Exclusion</vt:lpstr>
      <vt:lpstr>Agenda</vt:lpstr>
      <vt:lpstr>Lets think little more about calculation, estimation….  What we calculate or estimate.</vt:lpstr>
      <vt:lpstr>Calculation vs Estimate</vt:lpstr>
      <vt:lpstr>How do you estimate?</vt:lpstr>
      <vt:lpstr>Some More Questions..</vt:lpstr>
      <vt:lpstr>Estimation…</vt:lpstr>
      <vt:lpstr>Importance of Size of Work</vt:lpstr>
      <vt:lpstr>Work Size Estimate</vt:lpstr>
      <vt:lpstr>Estimate</vt:lpstr>
      <vt:lpstr>Duration Depends Upon - Mode</vt:lpstr>
      <vt:lpstr>Duration Depends Upon- Roads</vt:lpstr>
      <vt:lpstr>Duration Depends Upon- Traffic and Other People on Road</vt:lpstr>
      <vt:lpstr>Duration Depends Upon- Driver</vt:lpstr>
      <vt:lpstr>Duration Depends Upon- Distance</vt:lpstr>
      <vt:lpstr>Project Duration Depends Upon</vt:lpstr>
      <vt:lpstr>How Many Candies in Jar?</vt:lpstr>
      <vt:lpstr>Realities of Estimation</vt:lpstr>
      <vt:lpstr>Schedule is Influenced By</vt:lpstr>
      <vt:lpstr>Availability is Influenced by</vt:lpstr>
      <vt:lpstr>Productivity in Influenced by</vt:lpstr>
      <vt:lpstr>So you estimate….</vt:lpstr>
      <vt:lpstr>A Counting Game</vt:lpstr>
      <vt:lpstr>Solution of Game</vt:lpstr>
      <vt:lpstr>Estimate Time</vt:lpstr>
      <vt:lpstr>Think About This……</vt:lpstr>
      <vt:lpstr>Estimation Real Purpose</vt:lpstr>
      <vt:lpstr>How do you Estimate?</vt:lpstr>
      <vt:lpstr>Guidelines for Good Estimation</vt:lpstr>
      <vt:lpstr>Estimation Types </vt:lpstr>
      <vt:lpstr>Estimation Techniques</vt:lpstr>
      <vt:lpstr>Experienced based Estimation Techniques</vt:lpstr>
      <vt:lpstr>Analogous Estimation</vt:lpstr>
      <vt:lpstr>Parametric Estimating</vt:lpstr>
      <vt:lpstr>Bottom Up Estimating</vt:lpstr>
      <vt:lpstr>Three Point Estimation</vt:lpstr>
      <vt:lpstr>Published Estimating Data</vt:lpstr>
      <vt:lpstr>Delphi Estimates</vt:lpstr>
      <vt:lpstr>Summary of Estimation</vt:lpstr>
      <vt:lpstr>Function Size Measurement (FSM)</vt:lpstr>
      <vt:lpstr>History of FSM</vt:lpstr>
      <vt:lpstr>Functional Size Measurement Variants</vt:lpstr>
      <vt:lpstr>PowerPoint Presentation</vt:lpstr>
      <vt:lpstr>ISO Definitions</vt:lpstr>
      <vt:lpstr>PowerPoint Presentation</vt:lpstr>
      <vt:lpstr>Functional Size Measurement</vt:lpstr>
      <vt:lpstr>Reality of Functional Sizing Methods (FSM)</vt:lpstr>
      <vt:lpstr>Function Point Analysis (IFPUG)</vt:lpstr>
      <vt:lpstr>PowerPoint Presentation</vt:lpstr>
      <vt:lpstr>Functional Point  Analysis- A Glance</vt:lpstr>
      <vt:lpstr>FP Sizing is</vt:lpstr>
      <vt:lpstr>FP is</vt:lpstr>
      <vt:lpstr>Constraints of LOC</vt:lpstr>
      <vt:lpstr>FPA : Key Terms used</vt:lpstr>
      <vt:lpstr>Project Boundary</vt:lpstr>
      <vt:lpstr>How to calculate?</vt:lpstr>
      <vt:lpstr>ILF Definition</vt:lpstr>
      <vt:lpstr>Data Element Types</vt:lpstr>
      <vt:lpstr>Record Element Types</vt:lpstr>
      <vt:lpstr>Record Element Types: Example</vt:lpstr>
      <vt:lpstr>Example: RET</vt:lpstr>
      <vt:lpstr>EIF Definition</vt:lpstr>
      <vt:lpstr>PowerPoint Presentation</vt:lpstr>
      <vt:lpstr>ILF Identification Rule</vt:lpstr>
      <vt:lpstr>ILF/EIF DET Counting Rules</vt:lpstr>
      <vt:lpstr>RET Counting Rules</vt:lpstr>
      <vt:lpstr>EIF Identification Rules</vt:lpstr>
      <vt:lpstr>Elementary Process Counting Rules</vt:lpstr>
      <vt:lpstr>Step to FP Counting for Each Elementary Process</vt:lpstr>
      <vt:lpstr>EI Counting Rules</vt:lpstr>
      <vt:lpstr>FTR Counting Rules</vt:lpstr>
      <vt:lpstr>DET Counting Rules for Elementary Process</vt:lpstr>
      <vt:lpstr>EO Counting Rules</vt:lpstr>
      <vt:lpstr>EQ Counting Rules</vt:lpstr>
      <vt:lpstr>Summary of Processing Logic</vt:lpstr>
      <vt:lpstr>PowerPoint Presentation</vt:lpstr>
      <vt:lpstr>Estimation of GUI Elements</vt:lpstr>
      <vt:lpstr>GUI Estimation: Example</vt:lpstr>
      <vt:lpstr>GUI Estimation: Example</vt:lpstr>
      <vt:lpstr>GUI Estimation: Example</vt:lpstr>
      <vt:lpstr>GUI Estimation: Example</vt:lpstr>
      <vt:lpstr>External Inputs</vt:lpstr>
      <vt:lpstr>EI Definition</vt:lpstr>
      <vt:lpstr>Typical Vocabulary to Identify EI</vt:lpstr>
      <vt:lpstr>File Types Referenced</vt:lpstr>
      <vt:lpstr>FTR Rules</vt:lpstr>
      <vt:lpstr>Data Element Types</vt:lpstr>
      <vt:lpstr>DET Counting Rules</vt:lpstr>
      <vt:lpstr>DET Counting Rules: GUI</vt:lpstr>
      <vt:lpstr>DET Counting Rules: GUI</vt:lpstr>
      <vt:lpstr>DET Counting Rules: GUI</vt:lpstr>
      <vt:lpstr>DET Counting Rules. GUI</vt:lpstr>
      <vt:lpstr>DET Counting Rules: GUI</vt:lpstr>
      <vt:lpstr>DET Counting Rules: Examples</vt:lpstr>
      <vt:lpstr>DET Counting Rules: Examples</vt:lpstr>
      <vt:lpstr>DET Counting Rules: Examples</vt:lpstr>
      <vt:lpstr>When to Count Single DETs ?</vt:lpstr>
      <vt:lpstr>DET Counting Rules- Real Time System</vt:lpstr>
      <vt:lpstr>PowerPoint Presentation</vt:lpstr>
      <vt:lpstr>External Outputs</vt:lpstr>
      <vt:lpstr>Definition</vt:lpstr>
      <vt:lpstr>PowerPoint Presentation</vt:lpstr>
      <vt:lpstr>DETs for Outputs</vt:lpstr>
      <vt:lpstr>Counting Outputs</vt:lpstr>
      <vt:lpstr>DET Counting Rules: GUI</vt:lpstr>
      <vt:lpstr>Hints for EO Counting</vt:lpstr>
      <vt:lpstr>Hints for EO Counting</vt:lpstr>
      <vt:lpstr>Hints for EO Counting</vt:lpstr>
      <vt:lpstr>External Query</vt:lpstr>
      <vt:lpstr>EQ Definition</vt:lpstr>
      <vt:lpstr>Typical Vocabulary to Identify EQ</vt:lpstr>
      <vt:lpstr>Value Adjustment Factor</vt:lpstr>
      <vt:lpstr>General System Characteristics</vt:lpstr>
      <vt:lpstr>Degrees of Influence</vt:lpstr>
      <vt:lpstr>Value Adjustment Factor (VAF)</vt:lpstr>
      <vt:lpstr>Summary Table: FP Counting</vt:lpstr>
      <vt:lpstr>Thumb Rule of FP Elements Identification</vt:lpstr>
      <vt:lpstr>Thumb Rule of FP Elements Identification</vt:lpstr>
      <vt:lpstr>Summary - Function Point Calculation Steps</vt:lpstr>
      <vt:lpstr>DAY 2</vt:lpstr>
      <vt:lpstr>PowerPoint Presentation</vt:lpstr>
      <vt:lpstr>FP Calculation : Thumb Rule</vt:lpstr>
      <vt:lpstr>Thumb Rule for Early Prediction</vt:lpstr>
      <vt:lpstr>Thumb Rule for Early Prediction</vt:lpstr>
      <vt:lpstr>Thumb Rule for Early Prediction</vt:lpstr>
      <vt:lpstr>Thumb Rule for Early Prediction</vt:lpstr>
      <vt:lpstr>Thumb Rule Approximation</vt:lpstr>
      <vt:lpstr>Finally….</vt:lpstr>
      <vt:lpstr>Thumb Rule for Early Prediction</vt:lpstr>
      <vt:lpstr>Metrics</vt:lpstr>
      <vt:lpstr>Average Software Defect Potentials circa 2015 for the United States</vt:lpstr>
      <vt:lpstr>Use of function points</vt:lpstr>
      <vt:lpstr>Metrics</vt:lpstr>
      <vt:lpstr>DAY 3</vt:lpstr>
      <vt:lpstr>COSMIC-FFP</vt:lpstr>
      <vt:lpstr>COSMIC-FFP</vt:lpstr>
      <vt:lpstr>IFPUG vs COSMIC</vt:lpstr>
      <vt:lpstr>IFPUG vs COSMIC</vt:lpstr>
      <vt:lpstr>IFPUG vs COSMIC</vt:lpstr>
      <vt:lpstr>IFPUG vs COSMIC</vt:lpstr>
      <vt:lpstr>IFPUG vs COSMIC</vt:lpstr>
      <vt:lpstr>PowerPoint Presentation</vt:lpstr>
      <vt:lpstr>15 Types of Errors in Function Size Measurements</vt:lpstr>
      <vt:lpstr>Error Categories Graphs </vt:lpstr>
      <vt:lpstr>Recap</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809</cp:revision>
  <cp:lastPrinted>2013-12-06T18:10:51Z</cp:lastPrinted>
  <dcterms:created xsi:type="dcterms:W3CDTF">2010-10-14T06:04:22Z</dcterms:created>
  <dcterms:modified xsi:type="dcterms:W3CDTF">2016-04-04T12:41:19Z</dcterms:modified>
</cp:coreProperties>
</file>